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sldIdLst>
    <p:sldId id="262" r:id="rId2"/>
    <p:sldId id="258" r:id="rId3"/>
    <p:sldId id="287" r:id="rId4"/>
    <p:sldId id="329" r:id="rId5"/>
    <p:sldId id="313" r:id="rId6"/>
    <p:sldId id="331" r:id="rId7"/>
    <p:sldId id="332" r:id="rId8"/>
    <p:sldId id="336" r:id="rId9"/>
    <p:sldId id="337" r:id="rId10"/>
    <p:sldId id="340" r:id="rId11"/>
    <p:sldId id="341" r:id="rId12"/>
    <p:sldId id="342" r:id="rId13"/>
    <p:sldId id="344" r:id="rId14"/>
    <p:sldId id="334" r:id="rId15"/>
    <p:sldId id="335" r:id="rId16"/>
    <p:sldId id="267" r:id="rId17"/>
    <p:sldId id="270" r:id="rId18"/>
    <p:sldId id="272" r:id="rId19"/>
    <p:sldId id="273" r:id="rId20"/>
    <p:sldId id="276" r:id="rId21"/>
    <p:sldId id="269" r:id="rId22"/>
    <p:sldId id="343"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42"/>
    <p:restoredTop sz="94631"/>
  </p:normalViewPr>
  <p:slideViewPr>
    <p:cSldViewPr snapToGrid="0" snapToObjects="1">
      <p:cViewPr varScale="1">
        <p:scale>
          <a:sx n="79" d="100"/>
          <a:sy n="79" d="100"/>
        </p:scale>
        <p:origin x="22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arl">
    <p:bg>
      <p:bgPr>
        <a:solidFill>
          <a:srgbClr val="00264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DDE530-4772-A746-8C29-E590B26539C1}"/>
              </a:ext>
            </a:extLst>
          </p:cNvPr>
          <p:cNvSpPr>
            <a:spLocks noGrp="1"/>
          </p:cNvSpPr>
          <p:nvPr>
            <p:ph type="title"/>
          </p:nvPr>
        </p:nvSpPr>
        <p:spPr>
          <a:xfrm>
            <a:off x="799766" y="920269"/>
            <a:ext cx="10515600" cy="4125951"/>
          </a:xfrm>
          <a:prstGeom prst="rect">
            <a:avLst/>
          </a:prstGeom>
          <a:solidFill>
            <a:schemeClr val="bg1">
              <a:alpha val="0"/>
            </a:schemeClr>
          </a:solidFill>
        </p:spPr>
        <p:txBody>
          <a:bodyPr anchor="ctr" anchorCtr="0"/>
          <a:lstStyle>
            <a:lvl1pPr algn="ctr">
              <a:defRPr sz="6000" b="0" i="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2746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FAE5-C766-8742-8EA3-EF6C80B637D8}"/>
              </a:ext>
            </a:extLst>
          </p:cNvPr>
          <p:cNvSpPr>
            <a:spLocks noGrp="1"/>
          </p:cNvSpPr>
          <p:nvPr>
            <p:ph type="title"/>
          </p:nvPr>
        </p:nvSpPr>
        <p:spPr>
          <a:xfrm>
            <a:off x="831850" y="1449659"/>
            <a:ext cx="10515600" cy="4125951"/>
          </a:xfrm>
          <a:prstGeom prst="rect">
            <a:avLst/>
          </a:prstGeom>
        </p:spPr>
        <p:txBody>
          <a:bodyPr anchor="ctr" anchorCtr="0"/>
          <a:lstStyle>
            <a:lvl1pPr algn="ctr">
              <a:defRPr sz="6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941681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5B7D4-9B07-4C4D-A4C6-1C127594352D}"/>
              </a:ext>
            </a:extLst>
          </p:cNvPr>
          <p:cNvSpPr>
            <a:spLocks noGrp="1"/>
          </p:cNvSpPr>
          <p:nvPr>
            <p:ph type="title"/>
          </p:nvPr>
        </p:nvSpPr>
        <p:spPr>
          <a:xfrm>
            <a:off x="838200" y="245857"/>
            <a:ext cx="10515600" cy="749997"/>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7DC1508-29AD-644F-AF86-512749D73576}"/>
              </a:ext>
            </a:extLst>
          </p:cNvPr>
          <p:cNvSpPr>
            <a:spLocks noGrp="1"/>
          </p:cNvSpPr>
          <p:nvPr>
            <p:ph idx="1"/>
          </p:nvPr>
        </p:nvSpPr>
        <p:spPr>
          <a:xfrm>
            <a:off x="838200" y="1192697"/>
            <a:ext cx="10515600" cy="4733318"/>
          </a:xfrm>
          <a:prstGeom prst="rect">
            <a:avLst/>
          </a:prstGeom>
        </p:spPr>
        <p:txBody>
          <a:bodyPr/>
          <a:lstStyle>
            <a:lvl1pPr>
              <a:defRPr sz="3600" baseline="0"/>
            </a:lvl1pPr>
            <a:lvl2pPr>
              <a:defRPr sz="3000" baseline="0"/>
            </a:lvl2pPr>
            <a:lvl3pPr>
              <a:defRPr sz="2600" baseline="0"/>
            </a:lvl3pPr>
            <a:lvl4pPr>
              <a:defRPr sz="2400" baseline="0"/>
            </a:lvl4pPr>
            <a:lvl5pPr>
              <a:defRPr sz="2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258976"/>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DC1508-29AD-644F-AF86-512749D73576}"/>
              </a:ext>
            </a:extLst>
          </p:cNvPr>
          <p:cNvSpPr>
            <a:spLocks noGrp="1"/>
          </p:cNvSpPr>
          <p:nvPr>
            <p:ph idx="1"/>
          </p:nvPr>
        </p:nvSpPr>
        <p:spPr>
          <a:xfrm>
            <a:off x="838200" y="218661"/>
            <a:ext cx="10515600" cy="5672185"/>
          </a:xfrm>
          <a:prstGeom prst="rect">
            <a:avLst/>
          </a:prstGeom>
        </p:spPr>
        <p:txBody>
          <a:bodyPr/>
          <a:lstStyle>
            <a:lvl1pPr>
              <a:defRPr sz="3600" baseline="0"/>
            </a:lvl1pPr>
            <a:lvl2pPr>
              <a:defRPr sz="3000" baseline="0"/>
            </a:lvl2pPr>
            <a:lvl3pPr>
              <a:defRPr sz="2600" baseline="0"/>
            </a:lvl3pPr>
            <a:lvl4pPr>
              <a:defRPr sz="2400" baseline="0"/>
            </a:lvl4pPr>
            <a:lvl5pPr>
              <a:defRPr sz="2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8972668-9B87-8F47-88C1-EEC8D6A8E96D}"/>
              </a:ext>
            </a:extLst>
          </p:cNvPr>
          <p:cNvSpPr>
            <a:spLocks noGrp="1"/>
          </p:cNvSpPr>
          <p:nvPr>
            <p:ph type="dt" sz="half" idx="10"/>
          </p:nvPr>
        </p:nvSpPr>
        <p:spPr>
          <a:xfrm>
            <a:off x="838200" y="6356350"/>
            <a:ext cx="2743200" cy="365125"/>
          </a:xfrm>
          <a:prstGeom prst="rect">
            <a:avLst/>
          </a:prstGeom>
        </p:spPr>
        <p:txBody>
          <a:bodyPr/>
          <a:lstStyle/>
          <a:p>
            <a:fld id="{683AAC76-62B8-324E-99D6-0B7553E96005}" type="datetimeFigureOut">
              <a:rPr lang="en-US" smtClean="0"/>
              <a:t>2/10/20</a:t>
            </a:fld>
            <a:endParaRPr lang="en-US"/>
          </a:p>
        </p:txBody>
      </p:sp>
      <p:sp>
        <p:nvSpPr>
          <p:cNvPr id="5" name="Footer Placeholder 4">
            <a:extLst>
              <a:ext uri="{FF2B5EF4-FFF2-40B4-BE49-F238E27FC236}">
                <a16:creationId xmlns:a16="http://schemas.microsoft.com/office/drawing/2014/main" id="{B36C8184-8471-5F4D-845D-05B36FC719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F1F706-B5B2-8345-B962-ED2A1A04A44E}"/>
              </a:ext>
            </a:extLst>
          </p:cNvPr>
          <p:cNvSpPr>
            <a:spLocks noGrp="1"/>
          </p:cNvSpPr>
          <p:nvPr>
            <p:ph type="sldNum" sz="quarter" idx="12"/>
          </p:nvPr>
        </p:nvSpPr>
        <p:spPr>
          <a:xfrm>
            <a:off x="8610600" y="6356350"/>
            <a:ext cx="2743200" cy="365125"/>
          </a:xfrm>
          <a:prstGeom prst="rect">
            <a:avLst/>
          </a:prstGeom>
        </p:spPr>
        <p:txBody>
          <a:bodyPr/>
          <a:lstStyle/>
          <a:p>
            <a:fld id="{AF8264B5-2523-6A42-BD47-1080BF6D0AA4}" type="slidenum">
              <a:rPr lang="en-US" smtClean="0"/>
              <a:t>‹#›</a:t>
            </a:fld>
            <a:endParaRPr lang="en-US"/>
          </a:p>
        </p:txBody>
      </p:sp>
    </p:spTree>
    <p:extLst>
      <p:ext uri="{BB962C8B-B14F-4D97-AF65-F5344CB8AC3E}">
        <p14:creationId xmlns:p14="http://schemas.microsoft.com/office/powerpoint/2010/main" val="199858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BD96F1-90F1-7C4C-9AF8-07AA1B5632A9}"/>
              </a:ext>
            </a:extLst>
          </p:cNvPr>
          <p:cNvSpPr>
            <a:spLocks noGrp="1"/>
          </p:cNvSpPr>
          <p:nvPr>
            <p:ph type="dt" sz="half" idx="10"/>
          </p:nvPr>
        </p:nvSpPr>
        <p:spPr>
          <a:xfrm>
            <a:off x="838200" y="6356350"/>
            <a:ext cx="2743200" cy="365125"/>
          </a:xfrm>
          <a:prstGeom prst="rect">
            <a:avLst/>
          </a:prstGeom>
        </p:spPr>
        <p:txBody>
          <a:bodyPr/>
          <a:lstStyle/>
          <a:p>
            <a:fld id="{683AAC76-62B8-324E-99D6-0B7553E96005}" type="datetimeFigureOut">
              <a:rPr lang="en-US" smtClean="0"/>
              <a:t>2/10/20</a:t>
            </a:fld>
            <a:endParaRPr lang="en-US"/>
          </a:p>
        </p:txBody>
      </p:sp>
      <p:sp>
        <p:nvSpPr>
          <p:cNvPr id="3" name="Footer Placeholder 2">
            <a:extLst>
              <a:ext uri="{FF2B5EF4-FFF2-40B4-BE49-F238E27FC236}">
                <a16:creationId xmlns:a16="http://schemas.microsoft.com/office/drawing/2014/main" id="{0ABFCCFD-0CA4-C14E-8C49-BFFC677B6D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8A27425-DD5A-A84B-96DD-FD310A8C38A7}"/>
              </a:ext>
            </a:extLst>
          </p:cNvPr>
          <p:cNvSpPr>
            <a:spLocks noGrp="1"/>
          </p:cNvSpPr>
          <p:nvPr>
            <p:ph type="sldNum" sz="quarter" idx="12"/>
          </p:nvPr>
        </p:nvSpPr>
        <p:spPr>
          <a:xfrm>
            <a:off x="8610600" y="6356350"/>
            <a:ext cx="2743200" cy="365125"/>
          </a:xfrm>
          <a:prstGeom prst="rect">
            <a:avLst/>
          </a:prstGeom>
        </p:spPr>
        <p:txBody>
          <a:bodyPr/>
          <a:lstStyle/>
          <a:p>
            <a:fld id="{AF8264B5-2523-6A42-BD47-1080BF6D0AA4}" type="slidenum">
              <a:rPr lang="en-US" smtClean="0"/>
              <a:t>‹#›</a:t>
            </a:fld>
            <a:endParaRPr lang="en-US"/>
          </a:p>
        </p:txBody>
      </p:sp>
    </p:spTree>
    <p:extLst>
      <p:ext uri="{BB962C8B-B14F-4D97-AF65-F5344CB8AC3E}">
        <p14:creationId xmlns:p14="http://schemas.microsoft.com/office/powerpoint/2010/main" val="298504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Credits">
    <p:bg>
      <p:bgPr>
        <a:solidFill>
          <a:srgbClr val="002647"/>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F8547-AA5F-9649-806C-E94966BFDFDF}"/>
              </a:ext>
            </a:extLst>
          </p:cNvPr>
          <p:cNvSpPr txBox="1"/>
          <p:nvPr/>
        </p:nvSpPr>
        <p:spPr>
          <a:xfrm>
            <a:off x="0" y="6470423"/>
            <a:ext cx="12192000"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The Regents of The University of Michigan</a:t>
            </a:r>
          </a:p>
        </p:txBody>
      </p:sp>
      <p:sp>
        <p:nvSpPr>
          <p:cNvPr id="5" name="TextBox 4">
            <a:extLst>
              <a:ext uri="{FF2B5EF4-FFF2-40B4-BE49-F238E27FC236}">
                <a16:creationId xmlns:a16="http://schemas.microsoft.com/office/drawing/2014/main" id="{F8B444CC-44D2-3644-9C4C-CE23EC4E9F76}"/>
              </a:ext>
            </a:extLst>
          </p:cNvPr>
          <p:cNvSpPr txBox="1"/>
          <p:nvPr/>
        </p:nvSpPr>
        <p:spPr>
          <a:xfrm>
            <a:off x="0" y="6064136"/>
            <a:ext cx="12192000" cy="438582"/>
          </a:xfrm>
          <a:prstGeom prst="rect">
            <a:avLst/>
          </a:prstGeom>
          <a:noFill/>
        </p:spPr>
        <p:txBody>
          <a:bodyPr wrap="square" rtlCol="0">
            <a:spAutoFit/>
          </a:bodyPr>
          <a:lstStyle/>
          <a:p>
            <a:pPr algn="ctr"/>
            <a:endParaRPr lang="en-US" sz="1350" baseline="30000" dirty="0">
              <a:solidFill>
                <a:srgbClr val="B4B5B5"/>
              </a:solidFill>
              <a:latin typeface="Arial Black"/>
              <a:cs typeface="Arial Black"/>
            </a:endParaRPr>
          </a:p>
          <a:p>
            <a:pPr algn="ctr"/>
            <a:r>
              <a:rPr lang="en-US" sz="1350" baseline="30000" dirty="0">
                <a:solidFill>
                  <a:srgbClr val="B4B5B5"/>
                </a:solidFill>
                <a:latin typeface="Arial Black"/>
                <a:cs typeface="Arial Black"/>
              </a:rPr>
              <a:t>Except where otherwise noted, this work is licensed under CC BY-NC 4.0</a:t>
            </a:r>
            <a:endParaRPr lang="en-US" sz="135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454097A1-88AD-2E45-9354-1766A7E76222}"/>
              </a:ext>
            </a:extLst>
          </p:cNvPr>
          <p:cNvSpPr txBox="1"/>
          <p:nvPr/>
        </p:nvSpPr>
        <p:spPr>
          <a:xfrm>
            <a:off x="5884025" y="6016065"/>
            <a:ext cx="184666" cy="584776"/>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6259A6AB-BD58-F348-9CF4-346265372788}"/>
              </a:ext>
            </a:extLst>
          </p:cNvPr>
          <p:cNvSpPr txBox="1"/>
          <p:nvPr/>
        </p:nvSpPr>
        <p:spPr>
          <a:xfrm>
            <a:off x="0" y="6474370"/>
            <a:ext cx="12052092"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Faculty Presenter</a:t>
            </a:r>
          </a:p>
        </p:txBody>
      </p:sp>
      <p:pic>
        <p:nvPicPr>
          <p:cNvPr id="4" name="Picture 3">
            <a:extLst>
              <a:ext uri="{FF2B5EF4-FFF2-40B4-BE49-F238E27FC236}">
                <a16:creationId xmlns:a16="http://schemas.microsoft.com/office/drawing/2014/main" id="{6930925F-9E37-3640-BCE7-B022C9536B1B}"/>
              </a:ext>
            </a:extLst>
          </p:cNvPr>
          <p:cNvPicPr>
            <a:picLocks noChangeAspect="1"/>
          </p:cNvPicPr>
          <p:nvPr/>
        </p:nvPicPr>
        <p:blipFill>
          <a:blip r:embed="rId2"/>
          <a:stretch>
            <a:fillRect/>
          </a:stretch>
        </p:blipFill>
        <p:spPr>
          <a:xfrm>
            <a:off x="652777" y="676753"/>
            <a:ext cx="6350000" cy="685800"/>
          </a:xfrm>
          <a:prstGeom prst="rect">
            <a:avLst/>
          </a:prstGeom>
        </p:spPr>
      </p:pic>
      <p:sp>
        <p:nvSpPr>
          <p:cNvPr id="13" name="TextBox 12">
            <a:extLst>
              <a:ext uri="{FF2B5EF4-FFF2-40B4-BE49-F238E27FC236}">
                <a16:creationId xmlns:a16="http://schemas.microsoft.com/office/drawing/2014/main" id="{58EEA4B4-EA17-F541-BA34-2FAF2CBC2F70}"/>
              </a:ext>
            </a:extLst>
          </p:cNvPr>
          <p:cNvSpPr txBox="1"/>
          <p:nvPr userDrawn="1"/>
        </p:nvSpPr>
        <p:spPr>
          <a:xfrm>
            <a:off x="0" y="6470423"/>
            <a:ext cx="12192000"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The Regents of The University of Michigan</a:t>
            </a:r>
          </a:p>
        </p:txBody>
      </p:sp>
      <p:sp>
        <p:nvSpPr>
          <p:cNvPr id="15" name="TextBox 14">
            <a:extLst>
              <a:ext uri="{FF2B5EF4-FFF2-40B4-BE49-F238E27FC236}">
                <a16:creationId xmlns:a16="http://schemas.microsoft.com/office/drawing/2014/main" id="{18F6432E-095B-3A48-9DB3-4B0FC1EF3BB8}"/>
              </a:ext>
            </a:extLst>
          </p:cNvPr>
          <p:cNvSpPr txBox="1"/>
          <p:nvPr userDrawn="1"/>
        </p:nvSpPr>
        <p:spPr>
          <a:xfrm>
            <a:off x="0" y="6064136"/>
            <a:ext cx="12192000" cy="438582"/>
          </a:xfrm>
          <a:prstGeom prst="rect">
            <a:avLst/>
          </a:prstGeom>
          <a:noFill/>
        </p:spPr>
        <p:txBody>
          <a:bodyPr wrap="square" rtlCol="0">
            <a:spAutoFit/>
          </a:bodyPr>
          <a:lstStyle/>
          <a:p>
            <a:pPr algn="ctr"/>
            <a:endParaRPr lang="en-US" sz="1350" baseline="30000" dirty="0">
              <a:solidFill>
                <a:srgbClr val="B4B5B5"/>
              </a:solidFill>
              <a:latin typeface="Arial Black"/>
              <a:cs typeface="Arial Black"/>
            </a:endParaRPr>
          </a:p>
          <a:p>
            <a:pPr algn="ctr"/>
            <a:r>
              <a:rPr lang="en-US" sz="1350" baseline="30000" dirty="0">
                <a:solidFill>
                  <a:srgbClr val="B4B5B5"/>
                </a:solidFill>
                <a:latin typeface="Arial Black"/>
                <a:cs typeface="Arial Black"/>
              </a:rPr>
              <a:t>Except where otherwise noted, this work is licensed under CC BY-NC 4.0</a:t>
            </a:r>
            <a:endParaRPr lang="en-US" sz="1350" dirty="0">
              <a:solidFill>
                <a:schemeClr val="bg1"/>
              </a:solidFill>
              <a:latin typeface="Arial Black"/>
              <a:cs typeface="Arial Black"/>
            </a:endParaRPr>
          </a:p>
        </p:txBody>
      </p:sp>
      <p:sp>
        <p:nvSpPr>
          <p:cNvPr id="16" name="TextBox 15">
            <a:extLst>
              <a:ext uri="{FF2B5EF4-FFF2-40B4-BE49-F238E27FC236}">
                <a16:creationId xmlns:a16="http://schemas.microsoft.com/office/drawing/2014/main" id="{620A4B42-EF60-DE49-9B7E-FC0F505AEA3A}"/>
              </a:ext>
            </a:extLst>
          </p:cNvPr>
          <p:cNvSpPr txBox="1"/>
          <p:nvPr userDrawn="1"/>
        </p:nvSpPr>
        <p:spPr>
          <a:xfrm>
            <a:off x="5884025" y="6016065"/>
            <a:ext cx="184666" cy="584776"/>
          </a:xfrm>
          <a:prstGeom prst="rect">
            <a:avLst/>
          </a:prstGeom>
          <a:noFill/>
        </p:spPr>
        <p:txBody>
          <a:bodyPr wrap="none" rtlCol="0">
            <a:spAutoFit/>
          </a:bodyPr>
          <a:lstStyle/>
          <a:p>
            <a:endParaRPr lang="en-US" dirty="0"/>
          </a:p>
        </p:txBody>
      </p:sp>
      <p:sp>
        <p:nvSpPr>
          <p:cNvPr id="19" name="TextBox 18">
            <a:extLst>
              <a:ext uri="{FF2B5EF4-FFF2-40B4-BE49-F238E27FC236}">
                <a16:creationId xmlns:a16="http://schemas.microsoft.com/office/drawing/2014/main" id="{F7BF6A54-7C8F-B044-9C39-81E3B12BECB5}"/>
              </a:ext>
            </a:extLst>
          </p:cNvPr>
          <p:cNvSpPr txBox="1"/>
          <p:nvPr userDrawn="1"/>
        </p:nvSpPr>
        <p:spPr>
          <a:xfrm>
            <a:off x="0" y="6474370"/>
            <a:ext cx="12052092"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Faculty Presenter</a:t>
            </a:r>
          </a:p>
        </p:txBody>
      </p:sp>
      <p:pic>
        <p:nvPicPr>
          <p:cNvPr id="21" name="Picture 20">
            <a:extLst>
              <a:ext uri="{FF2B5EF4-FFF2-40B4-BE49-F238E27FC236}">
                <a16:creationId xmlns:a16="http://schemas.microsoft.com/office/drawing/2014/main" id="{2DEDCDDF-CEAE-CE40-8EFF-14358874BA10}"/>
              </a:ext>
            </a:extLst>
          </p:cNvPr>
          <p:cNvPicPr>
            <a:picLocks noChangeAspect="1"/>
          </p:cNvPicPr>
          <p:nvPr userDrawn="1"/>
        </p:nvPicPr>
        <p:blipFill>
          <a:blip r:embed="rId2"/>
          <a:stretch>
            <a:fillRect/>
          </a:stretch>
        </p:blipFill>
        <p:spPr>
          <a:xfrm>
            <a:off x="652777" y="676753"/>
            <a:ext cx="6350000" cy="685800"/>
          </a:xfrm>
          <a:prstGeom prst="rect">
            <a:avLst/>
          </a:prstGeom>
        </p:spPr>
      </p:pic>
      <p:sp>
        <p:nvSpPr>
          <p:cNvPr id="6" name="Text Placeholder 5">
            <a:extLst>
              <a:ext uri="{FF2B5EF4-FFF2-40B4-BE49-F238E27FC236}">
                <a16:creationId xmlns:a16="http://schemas.microsoft.com/office/drawing/2014/main" id="{975F6653-85F8-C047-AF41-B2B434AA3A46}"/>
              </a:ext>
            </a:extLst>
          </p:cNvPr>
          <p:cNvSpPr>
            <a:spLocks noGrp="1"/>
          </p:cNvSpPr>
          <p:nvPr>
            <p:ph type="body" sz="quarter" idx="10"/>
          </p:nvPr>
        </p:nvSpPr>
        <p:spPr>
          <a:xfrm>
            <a:off x="449179" y="2299530"/>
            <a:ext cx="11325726" cy="558517"/>
          </a:xfrm>
        </p:spPr>
        <p:txBody>
          <a:bodyPr>
            <a:normAutofit/>
          </a:bodyPr>
          <a:lstStyle>
            <a:lvl1pPr marL="0" indent="0" algn="ctr">
              <a:buFontTx/>
              <a:buNone/>
              <a:defRPr sz="3600" baseline="0">
                <a:solidFill>
                  <a:schemeClr val="bg1"/>
                </a:solidFill>
              </a:defRPr>
            </a:lvl1pPr>
          </a:lstStyle>
          <a:p>
            <a:pPr lvl="0"/>
            <a:r>
              <a:rPr lang="en-US"/>
              <a:t>Edit Master text styles</a:t>
            </a:r>
          </a:p>
        </p:txBody>
      </p:sp>
      <p:sp>
        <p:nvSpPr>
          <p:cNvPr id="22" name="Text Placeholder 5">
            <a:extLst>
              <a:ext uri="{FF2B5EF4-FFF2-40B4-BE49-F238E27FC236}">
                <a16:creationId xmlns:a16="http://schemas.microsoft.com/office/drawing/2014/main" id="{D4B9A007-DEC5-8F4C-9F01-21BC721E8200}"/>
              </a:ext>
            </a:extLst>
          </p:cNvPr>
          <p:cNvSpPr>
            <a:spLocks noGrp="1"/>
          </p:cNvSpPr>
          <p:nvPr>
            <p:ph type="body" sz="quarter" idx="11"/>
          </p:nvPr>
        </p:nvSpPr>
        <p:spPr>
          <a:xfrm>
            <a:off x="449179" y="2985075"/>
            <a:ext cx="11325726" cy="558517"/>
          </a:xfrm>
        </p:spPr>
        <p:txBody>
          <a:bodyPr>
            <a:normAutofit/>
          </a:bodyPr>
          <a:lstStyle>
            <a:lvl1pPr marL="0" indent="0" algn="ctr">
              <a:buFontTx/>
              <a:buNone/>
              <a:defRPr sz="3600" baseline="0">
                <a:ln>
                  <a:noFill/>
                </a:ln>
                <a:solidFill>
                  <a:schemeClr val="bg1">
                    <a:lumMod val="75000"/>
                  </a:schemeClr>
                </a:solidFill>
              </a:defRPr>
            </a:lvl1pPr>
          </a:lstStyle>
          <a:p>
            <a:pPr lvl="0"/>
            <a:r>
              <a:rPr lang="en-US"/>
              <a:t>Edit Master text styles</a:t>
            </a:r>
          </a:p>
        </p:txBody>
      </p:sp>
      <p:sp>
        <p:nvSpPr>
          <p:cNvPr id="7" name="TextBox 6">
            <a:extLst>
              <a:ext uri="{FF2B5EF4-FFF2-40B4-BE49-F238E27FC236}">
                <a16:creationId xmlns:a16="http://schemas.microsoft.com/office/drawing/2014/main" id="{0862C595-CE7C-834C-93D9-3C23F2C060F6}"/>
              </a:ext>
            </a:extLst>
          </p:cNvPr>
          <p:cNvSpPr txBox="1"/>
          <p:nvPr userDrawn="1"/>
        </p:nvSpPr>
        <p:spPr>
          <a:xfrm>
            <a:off x="449179" y="3801979"/>
            <a:ext cx="5887453" cy="369332"/>
          </a:xfrm>
          <a:prstGeom prst="rect">
            <a:avLst/>
          </a:prstGeom>
          <a:noFill/>
        </p:spPr>
        <p:txBody>
          <a:bodyPr wrap="square" rtlCol="0">
            <a:spAutoFit/>
          </a:bodyPr>
          <a:lstStyle/>
          <a:p>
            <a:r>
              <a:rPr lang="en-US" baseline="0" dirty="0">
                <a:solidFill>
                  <a:schemeClr val="bg1"/>
                </a:solidFill>
              </a:rPr>
              <a:t>Credits:</a:t>
            </a:r>
          </a:p>
        </p:txBody>
      </p:sp>
    </p:spTree>
    <p:extLst>
      <p:ext uri="{BB962C8B-B14F-4D97-AF65-F5344CB8AC3E}">
        <p14:creationId xmlns:p14="http://schemas.microsoft.com/office/powerpoint/2010/main" val="11794796"/>
      </p:ext>
    </p:extLst>
  </p:cSld>
  <p:clrMapOvr>
    <a:masterClrMapping/>
  </p:clrMapOvr>
  <p:extLst mod="1">
    <p:ext uri="{DCECCB84-F9BA-43D5-87BE-67443E8EF086}">
      <p15:sldGuideLst xmlns:p15="http://schemas.microsoft.com/office/powerpoint/2012/main">
        <p15:guide id="1" orient="horz" pos="2160">
          <p15:clr>
            <a:srgbClr val="FBAE40"/>
          </p15:clr>
        </p15:guide>
        <p15:guide id="2" pos="4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Darl">
    <p:bg>
      <p:bgPr>
        <a:solidFill>
          <a:srgbClr val="00264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DDE530-4772-A746-8C29-E590B26539C1}"/>
              </a:ext>
            </a:extLst>
          </p:cNvPr>
          <p:cNvSpPr>
            <a:spLocks noGrp="1"/>
          </p:cNvSpPr>
          <p:nvPr>
            <p:ph type="title"/>
          </p:nvPr>
        </p:nvSpPr>
        <p:spPr>
          <a:xfrm>
            <a:off x="831850" y="1449659"/>
            <a:ext cx="10515600" cy="4125951"/>
          </a:xfrm>
          <a:prstGeom prst="rect">
            <a:avLst/>
          </a:prstGeom>
          <a:solidFill>
            <a:schemeClr val="bg1">
              <a:alpha val="0"/>
            </a:schemeClr>
          </a:solidFill>
        </p:spPr>
        <p:txBody>
          <a:bodyPr anchor="ctr" anchorCtr="0"/>
          <a:lstStyle>
            <a:lvl1pPr algn="ctr">
              <a:defRPr sz="6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404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L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FAE5-C766-8742-8EA3-EF6C80B637D8}"/>
              </a:ext>
            </a:extLst>
          </p:cNvPr>
          <p:cNvSpPr>
            <a:spLocks noGrp="1"/>
          </p:cNvSpPr>
          <p:nvPr>
            <p:ph type="title"/>
          </p:nvPr>
        </p:nvSpPr>
        <p:spPr>
          <a:xfrm>
            <a:off x="831850" y="1449659"/>
            <a:ext cx="10515600" cy="4125951"/>
          </a:xfrm>
          <a:prstGeom prst="rect">
            <a:avLst/>
          </a:prstGeom>
        </p:spPr>
        <p:txBody>
          <a:bodyPr anchor="ctr" anchorCtr="0"/>
          <a:lstStyle>
            <a:lvl1pPr algn="ctr">
              <a:defRPr sz="6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1519544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no 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DC1508-29AD-644F-AF86-512749D73576}"/>
              </a:ext>
            </a:extLst>
          </p:cNvPr>
          <p:cNvSpPr>
            <a:spLocks noGrp="1"/>
          </p:cNvSpPr>
          <p:nvPr>
            <p:ph idx="1"/>
          </p:nvPr>
        </p:nvSpPr>
        <p:spPr>
          <a:xfrm>
            <a:off x="838200" y="218661"/>
            <a:ext cx="10515600" cy="5672185"/>
          </a:xfrm>
          <a:prstGeom prst="rect">
            <a:avLst/>
          </a:prstGeom>
        </p:spPr>
        <p:txBody>
          <a:bodyPr/>
          <a:lstStyle>
            <a:lvl1pPr>
              <a:defRPr sz="3600" baseline="0"/>
            </a:lvl1pPr>
            <a:lvl2pPr>
              <a:defRPr sz="3000" baseline="0"/>
            </a:lvl2pPr>
            <a:lvl3pPr>
              <a:defRPr sz="2600" baseline="0"/>
            </a:lvl3pPr>
            <a:lvl4pPr>
              <a:defRPr sz="2400" baseline="0"/>
            </a:lvl4pPr>
            <a:lvl5pPr>
              <a:defRPr sz="2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8972668-9B87-8F47-88C1-EEC8D6A8E96D}"/>
              </a:ext>
            </a:extLst>
          </p:cNvPr>
          <p:cNvSpPr>
            <a:spLocks noGrp="1"/>
          </p:cNvSpPr>
          <p:nvPr>
            <p:ph type="dt" sz="half" idx="10"/>
          </p:nvPr>
        </p:nvSpPr>
        <p:spPr>
          <a:xfrm>
            <a:off x="838200" y="6356350"/>
            <a:ext cx="2743200" cy="365125"/>
          </a:xfrm>
          <a:prstGeom prst="rect">
            <a:avLst/>
          </a:prstGeom>
        </p:spPr>
        <p:txBody>
          <a:bodyPr/>
          <a:lstStyle/>
          <a:p>
            <a:fld id="{683AAC76-62B8-324E-99D6-0B7553E96005}" type="datetimeFigureOut">
              <a:rPr lang="en-US" smtClean="0"/>
              <a:t>2/10/20</a:t>
            </a:fld>
            <a:endParaRPr lang="en-US"/>
          </a:p>
        </p:txBody>
      </p:sp>
      <p:sp>
        <p:nvSpPr>
          <p:cNvPr id="5" name="Footer Placeholder 4">
            <a:extLst>
              <a:ext uri="{FF2B5EF4-FFF2-40B4-BE49-F238E27FC236}">
                <a16:creationId xmlns:a16="http://schemas.microsoft.com/office/drawing/2014/main" id="{B36C8184-8471-5F4D-845D-05B36FC719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F1F706-B5B2-8345-B962-ED2A1A04A44E}"/>
              </a:ext>
            </a:extLst>
          </p:cNvPr>
          <p:cNvSpPr>
            <a:spLocks noGrp="1"/>
          </p:cNvSpPr>
          <p:nvPr>
            <p:ph type="sldNum" sz="quarter" idx="12"/>
          </p:nvPr>
        </p:nvSpPr>
        <p:spPr>
          <a:xfrm>
            <a:off x="8610600" y="6356350"/>
            <a:ext cx="2743200" cy="365125"/>
          </a:xfrm>
          <a:prstGeom prst="rect">
            <a:avLst/>
          </a:prstGeom>
        </p:spPr>
        <p:txBody>
          <a:bodyPr/>
          <a:lstStyle/>
          <a:p>
            <a:fld id="{AF8264B5-2523-6A42-BD47-1080BF6D0AA4}" type="slidenum">
              <a:rPr lang="en-US" smtClean="0"/>
              <a:t>‹#›</a:t>
            </a:fld>
            <a:endParaRPr lang="en-US"/>
          </a:p>
        </p:txBody>
      </p:sp>
    </p:spTree>
    <p:extLst>
      <p:ext uri="{BB962C8B-B14F-4D97-AF65-F5344CB8AC3E}">
        <p14:creationId xmlns:p14="http://schemas.microsoft.com/office/powerpoint/2010/main" val="31224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ADE87-1DF8-0249-9AEC-B6404454F074}"/>
              </a:ext>
            </a:extLst>
          </p:cNvPr>
          <p:cNvPicPr>
            <a:picLocks noChangeAspect="1"/>
          </p:cNvPicPr>
          <p:nvPr/>
        </p:nvPicPr>
        <p:blipFill>
          <a:blip r:embed="rId11"/>
          <a:stretch>
            <a:fillRect/>
          </a:stretch>
        </p:blipFill>
        <p:spPr>
          <a:xfrm>
            <a:off x="0" y="25638"/>
            <a:ext cx="12192000" cy="6858000"/>
          </a:xfrm>
          <a:prstGeom prst="rect">
            <a:avLst/>
          </a:prstGeom>
        </p:spPr>
      </p:pic>
      <p:sp>
        <p:nvSpPr>
          <p:cNvPr id="2" name="Title Placeholder 1">
            <a:extLst>
              <a:ext uri="{FF2B5EF4-FFF2-40B4-BE49-F238E27FC236}">
                <a16:creationId xmlns:a16="http://schemas.microsoft.com/office/drawing/2014/main" id="{45F049A8-E906-834D-98CE-3643A6F14F9A}"/>
              </a:ext>
            </a:extLst>
          </p:cNvPr>
          <p:cNvSpPr>
            <a:spLocks noGrp="1"/>
          </p:cNvSpPr>
          <p:nvPr>
            <p:ph type="title"/>
          </p:nvPr>
        </p:nvSpPr>
        <p:spPr>
          <a:xfrm>
            <a:off x="838200" y="298220"/>
            <a:ext cx="10515600" cy="7946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92ABE02-70CB-8946-93E9-3C3AD11570B0}"/>
              </a:ext>
            </a:extLst>
          </p:cNvPr>
          <p:cNvSpPr>
            <a:spLocks noGrp="1"/>
          </p:cNvSpPr>
          <p:nvPr>
            <p:ph type="body" idx="1"/>
          </p:nvPr>
        </p:nvSpPr>
        <p:spPr>
          <a:xfrm>
            <a:off x="838200" y="1226635"/>
            <a:ext cx="10515600" cy="50785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5332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49" r:id="rId7"/>
    <p:sldLayoutId id="2147483651" r:id="rId8"/>
    <p:sldLayoutId id="2147483656" r:id="rId9"/>
  </p:sldLayoutIdLst>
  <p:txStyles>
    <p:titleStyle>
      <a:lvl1pPr algn="l" defTabSz="914400" rtl="0" eaLnBrk="1" latinLnBrk="0" hangingPunct="1">
        <a:lnSpc>
          <a:spcPct val="90000"/>
        </a:lnSpc>
        <a:spcBef>
          <a:spcPct val="0"/>
        </a:spcBef>
        <a:buNone/>
        <a:defRPr sz="4400" b="1" i="0" kern="1200">
          <a:solidFill>
            <a:schemeClr val="tx1"/>
          </a:solidFill>
          <a:latin typeface="Verdana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Verda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Verda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Verda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ersonal.umich.edu/~collemc/form3.html" TargetMode="External"/><Relationship Id="rId2" Type="http://schemas.openxmlformats.org/officeDocument/2006/relationships/hyperlink" Target="http://www-personal.umich.edu/~collemc/form2.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formspree.io/"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D1CD-0A14-A643-B3CE-E3ED98B59E96}"/>
              </a:ext>
            </a:extLst>
          </p:cNvPr>
          <p:cNvSpPr>
            <a:spLocks noGrp="1"/>
          </p:cNvSpPr>
          <p:nvPr>
            <p:ph type="title"/>
          </p:nvPr>
        </p:nvSpPr>
        <p:spPr/>
        <p:txBody>
          <a:bodyPr/>
          <a:lstStyle/>
          <a:p>
            <a:r>
              <a:rPr lang="en-US" dirty="0"/>
              <a:t>Forms in HTML5</a:t>
            </a:r>
          </a:p>
        </p:txBody>
      </p:sp>
    </p:spTree>
    <p:extLst>
      <p:ext uri="{BB962C8B-B14F-4D97-AF65-F5344CB8AC3E}">
        <p14:creationId xmlns:p14="http://schemas.microsoft.com/office/powerpoint/2010/main" val="1139021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Content Placeholder 2"/>
          <p:cNvSpPr>
            <a:spLocks noGrp="1"/>
          </p:cNvSpPr>
          <p:nvPr>
            <p:ph idx="1"/>
          </p:nvPr>
        </p:nvSpPr>
        <p:spPr/>
        <p:txBody>
          <a:bodyPr/>
          <a:lstStyle/>
          <a:p>
            <a:r>
              <a:rPr lang="en-US" b="1" dirty="0">
                <a:solidFill>
                  <a:srgbClr val="D2533C"/>
                </a:solidFill>
              </a:rPr>
              <a:t>GET</a:t>
            </a:r>
          </a:p>
          <a:p>
            <a:r>
              <a:rPr lang="en-US" b="1" dirty="0">
                <a:solidFill>
                  <a:srgbClr val="D2533C"/>
                </a:solidFill>
              </a:rPr>
              <a:t>POST</a:t>
            </a:r>
          </a:p>
          <a:p>
            <a:r>
              <a:rPr lang="en-US" dirty="0"/>
              <a:t>HEAD</a:t>
            </a:r>
          </a:p>
          <a:p>
            <a:r>
              <a:rPr lang="en-US" dirty="0"/>
              <a:t>PUT</a:t>
            </a:r>
          </a:p>
          <a:p>
            <a:r>
              <a:rPr lang="en-US" dirty="0"/>
              <a:t>DELETE</a:t>
            </a:r>
          </a:p>
          <a:p>
            <a:r>
              <a:rPr lang="en-US" dirty="0"/>
              <a:t>OPTIONS</a:t>
            </a:r>
          </a:p>
          <a:p>
            <a:r>
              <a:rPr lang="en-US" dirty="0"/>
              <a:t>TRACE</a:t>
            </a:r>
          </a:p>
        </p:txBody>
      </p:sp>
      <p:sp>
        <p:nvSpPr>
          <p:cNvPr id="5" name="Rectangle 4"/>
          <p:cNvSpPr/>
          <p:nvPr/>
        </p:nvSpPr>
        <p:spPr>
          <a:xfrm>
            <a:off x="3867151" y="2653512"/>
            <a:ext cx="6391853" cy="1384995"/>
          </a:xfrm>
          <a:prstGeom prst="rect">
            <a:avLst/>
          </a:prstGeom>
          <a:ln>
            <a:solidFill>
              <a:schemeClr val="tx1"/>
            </a:solidFill>
          </a:ln>
        </p:spPr>
        <p:txBody>
          <a:bodyPr wrap="square">
            <a:spAutoFit/>
          </a:bodyPr>
          <a:lstStyle/>
          <a:p>
            <a:endParaRPr lang="en-US" sz="2100" dirty="0"/>
          </a:p>
          <a:p>
            <a:r>
              <a:rPr lang="en-US" sz="2100" dirty="0">
                <a:hlinkClick r:id="rId2"/>
              </a:rPr>
              <a:t>http://www-personal.umich.edu/~collemc/form2.html</a:t>
            </a:r>
            <a:endParaRPr lang="en-US" sz="2100" dirty="0"/>
          </a:p>
          <a:p>
            <a:endParaRPr lang="en-US" sz="2100" dirty="0"/>
          </a:p>
          <a:p>
            <a:r>
              <a:rPr lang="en-US" sz="2100" dirty="0">
                <a:hlinkClick r:id="rId3"/>
              </a:rPr>
              <a:t>http://www-</a:t>
            </a:r>
            <a:r>
              <a:rPr lang="en-US" sz="2100" dirty="0" err="1">
                <a:hlinkClick r:id="rId3"/>
              </a:rPr>
              <a:t>personal.umich.edu</a:t>
            </a:r>
            <a:r>
              <a:rPr lang="en-US" sz="2100" dirty="0">
                <a:hlinkClick r:id="rId3"/>
              </a:rPr>
              <a:t>/~</a:t>
            </a:r>
            <a:r>
              <a:rPr lang="en-US" sz="2100" dirty="0" err="1">
                <a:hlinkClick r:id="rId3"/>
              </a:rPr>
              <a:t>collemc</a:t>
            </a:r>
            <a:r>
              <a:rPr lang="en-US" sz="2100" dirty="0">
                <a:hlinkClick r:id="rId3"/>
              </a:rPr>
              <a:t>/form3.html</a:t>
            </a:r>
            <a:endParaRPr lang="en-US" sz="2100" dirty="0"/>
          </a:p>
        </p:txBody>
      </p:sp>
    </p:spTree>
    <p:extLst>
      <p:ext uri="{BB962C8B-B14F-4D97-AF65-F5344CB8AC3E}">
        <p14:creationId xmlns:p14="http://schemas.microsoft.com/office/powerpoint/2010/main" val="212809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Pressing Submit</a:t>
            </a:r>
          </a:p>
        </p:txBody>
      </p:sp>
      <p:sp>
        <p:nvSpPr>
          <p:cNvPr id="3" name="Content Placeholder 2"/>
          <p:cNvSpPr>
            <a:spLocks noGrp="1"/>
          </p:cNvSpPr>
          <p:nvPr>
            <p:ph idx="1"/>
          </p:nvPr>
        </p:nvSpPr>
        <p:spPr/>
        <p:txBody>
          <a:bodyPr>
            <a:normAutofit fontScale="92500" lnSpcReduction="10000"/>
          </a:bodyPr>
          <a:lstStyle/>
          <a:p>
            <a:r>
              <a:rPr lang="en-US" dirty="0"/>
              <a:t>When you ﬁll in a form and press “Submit” the browser packs up the parameters of the form and sends them to the server using the “name=” values as the parameter names and the ﬁeld contents as the values.</a:t>
            </a:r>
          </a:p>
          <a:p>
            <a:endParaRPr lang="en-US" dirty="0"/>
          </a:p>
          <a:p>
            <a:r>
              <a:rPr lang="en-US" dirty="0"/>
              <a:t>GET  </a:t>
            </a:r>
            <a:r>
              <a:rPr lang="en-US" dirty="0">
                <a:sym typeface="Wingdings"/>
              </a:rPr>
              <a:t> Parameters are placed in the URL</a:t>
            </a:r>
          </a:p>
          <a:p>
            <a:r>
              <a:rPr lang="en-US" dirty="0">
                <a:sym typeface="Wingdings"/>
              </a:rPr>
              <a:t>POST  The URL is retrieved and parameters are appended to the request in the the HTTP connection</a:t>
            </a:r>
            <a:endParaRPr lang="en-US" dirty="0"/>
          </a:p>
        </p:txBody>
      </p:sp>
    </p:spTree>
    <p:extLst>
      <p:ext uri="{BB962C8B-B14F-4D97-AF65-F5344CB8AC3E}">
        <p14:creationId xmlns:p14="http://schemas.microsoft.com/office/powerpoint/2010/main" val="3292423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t>
            </a:r>
            <a:r>
              <a:rPr lang="en-US" dirty="0" err="1"/>
              <a:t>vs</a:t>
            </a:r>
            <a:r>
              <a:rPr lang="en-US" dirty="0"/>
              <a:t> Post</a:t>
            </a:r>
          </a:p>
        </p:txBody>
      </p:sp>
      <p:sp>
        <p:nvSpPr>
          <p:cNvPr id="3" name="Content Placeholder 2"/>
          <p:cNvSpPr>
            <a:spLocks noGrp="1"/>
          </p:cNvSpPr>
          <p:nvPr>
            <p:ph idx="1"/>
          </p:nvPr>
        </p:nvSpPr>
        <p:spPr/>
        <p:txBody>
          <a:bodyPr>
            <a:normAutofit lnSpcReduction="10000"/>
          </a:bodyPr>
          <a:lstStyle/>
          <a:p>
            <a:r>
              <a:rPr lang="en-US" dirty="0"/>
              <a:t>GET is used when you are reading or searching for things</a:t>
            </a:r>
          </a:p>
          <a:p>
            <a:r>
              <a:rPr lang="en-US" dirty="0"/>
              <a:t>POST is used when data is being created or modified</a:t>
            </a:r>
          </a:p>
          <a:p>
            <a:endParaRPr lang="en-US" dirty="0"/>
          </a:p>
          <a:p>
            <a:r>
              <a:rPr lang="en-US" dirty="0"/>
              <a:t>Web spiders will follow GET not POST</a:t>
            </a:r>
          </a:p>
          <a:p>
            <a:endParaRPr lang="en-US" dirty="0"/>
          </a:p>
          <a:p>
            <a:r>
              <a:rPr lang="en-US" dirty="0"/>
              <a:t>Can you give me an example of when you would want to use each?</a:t>
            </a:r>
          </a:p>
          <a:p>
            <a:endParaRPr lang="en-US" dirty="0"/>
          </a:p>
        </p:txBody>
      </p:sp>
    </p:spTree>
    <p:extLst>
      <p:ext uri="{BB962C8B-B14F-4D97-AF65-F5344CB8AC3E}">
        <p14:creationId xmlns:p14="http://schemas.microsoft.com/office/powerpoint/2010/main" val="27189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A75A-319D-524F-BB39-6E66B9123084}"/>
              </a:ext>
            </a:extLst>
          </p:cNvPr>
          <p:cNvSpPr>
            <a:spLocks noGrp="1"/>
          </p:cNvSpPr>
          <p:nvPr>
            <p:ph type="title"/>
          </p:nvPr>
        </p:nvSpPr>
        <p:spPr/>
        <p:txBody>
          <a:bodyPr/>
          <a:lstStyle/>
          <a:p>
            <a:r>
              <a:rPr lang="en-US" dirty="0"/>
              <a:t>Form Processing</a:t>
            </a:r>
          </a:p>
        </p:txBody>
      </p:sp>
      <p:sp>
        <p:nvSpPr>
          <p:cNvPr id="3" name="Content Placeholder 2">
            <a:extLst>
              <a:ext uri="{FF2B5EF4-FFF2-40B4-BE49-F238E27FC236}">
                <a16:creationId xmlns:a16="http://schemas.microsoft.com/office/drawing/2014/main" id="{7FCB9675-1784-654E-AED5-34D6B74486FD}"/>
              </a:ext>
            </a:extLst>
          </p:cNvPr>
          <p:cNvSpPr>
            <a:spLocks noGrp="1"/>
          </p:cNvSpPr>
          <p:nvPr>
            <p:ph idx="1"/>
          </p:nvPr>
        </p:nvSpPr>
        <p:spPr/>
        <p:txBody>
          <a:bodyPr>
            <a:normAutofit/>
          </a:bodyPr>
          <a:lstStyle/>
          <a:p>
            <a:r>
              <a:rPr lang="en-US" dirty="0"/>
              <a:t>Unless you use Jekyll, we can’t process forms that are hosted on GitHub pages.</a:t>
            </a:r>
          </a:p>
          <a:p>
            <a:endParaRPr lang="en-US" dirty="0"/>
          </a:p>
          <a:p>
            <a:r>
              <a:rPr lang="en-US" dirty="0"/>
              <a:t>Instead, I recommend </a:t>
            </a:r>
            <a:r>
              <a:rPr lang="en-US" dirty="0" err="1"/>
              <a:t>formspree</a:t>
            </a:r>
            <a:endParaRPr lang="en-US" dirty="0"/>
          </a:p>
          <a:p>
            <a:pPr lvl="1"/>
            <a:r>
              <a:rPr lang="en-US" dirty="0">
                <a:hlinkClick r:id="rId2"/>
              </a:rPr>
              <a:t>https://formspree.io/</a:t>
            </a:r>
            <a:endParaRPr lang="en-US" dirty="0"/>
          </a:p>
          <a:p>
            <a:pPr marL="457200" lvl="1" indent="0">
              <a:buNone/>
            </a:pPr>
            <a:endParaRPr lang="en-US" dirty="0"/>
          </a:p>
          <a:p>
            <a:r>
              <a:rPr lang="en-US" dirty="0"/>
              <a:t>When you use plugins like </a:t>
            </a:r>
            <a:r>
              <a:rPr lang="en-US" dirty="0" err="1"/>
              <a:t>FormSpree</a:t>
            </a:r>
            <a:r>
              <a:rPr lang="en-US" dirty="0"/>
              <a:t> you will see differences in local vs hosted sites.</a:t>
            </a:r>
          </a:p>
        </p:txBody>
      </p:sp>
    </p:spTree>
    <p:extLst>
      <p:ext uri="{BB962C8B-B14F-4D97-AF65-F5344CB8AC3E}">
        <p14:creationId xmlns:p14="http://schemas.microsoft.com/office/powerpoint/2010/main" val="323640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Input Types</a:t>
            </a:r>
          </a:p>
        </p:txBody>
      </p:sp>
      <p:sp>
        <p:nvSpPr>
          <p:cNvPr id="3" name="Content Placeholder 2"/>
          <p:cNvSpPr>
            <a:spLocks noGrp="1"/>
          </p:cNvSpPr>
          <p:nvPr>
            <p:ph idx="1"/>
          </p:nvPr>
        </p:nvSpPr>
        <p:spPr/>
        <p:txBody>
          <a:bodyPr>
            <a:normAutofit fontScale="70000" lnSpcReduction="20000"/>
          </a:bodyPr>
          <a:lstStyle/>
          <a:p>
            <a:r>
              <a:rPr lang="en-US" b="1" dirty="0"/>
              <a:t>number </a:t>
            </a:r>
            <a:r>
              <a:rPr lang="en-US" dirty="0"/>
              <a:t>(min, max, step)</a:t>
            </a:r>
          </a:p>
          <a:p>
            <a:r>
              <a:rPr lang="en-US" b="1" dirty="0" err="1"/>
              <a:t>tel</a:t>
            </a:r>
            <a:r>
              <a:rPr lang="en-US" dirty="0"/>
              <a:t> is for telephone numbers (pattern)</a:t>
            </a:r>
          </a:p>
          <a:p>
            <a:pPr lvl="1"/>
            <a:r>
              <a:rPr lang="en-US" dirty="0"/>
              <a:t>No restrictions, enforce a style with </a:t>
            </a:r>
          </a:p>
          <a:p>
            <a:r>
              <a:rPr lang="en-US" b="1" dirty="0" err="1"/>
              <a:t>url</a:t>
            </a:r>
            <a:endParaRPr lang="en-US" b="1" dirty="0"/>
          </a:p>
          <a:p>
            <a:r>
              <a:rPr lang="en-US" b="1" dirty="0"/>
              <a:t>range </a:t>
            </a:r>
          </a:p>
          <a:p>
            <a:pPr lvl="1"/>
            <a:r>
              <a:rPr lang="en-US" dirty="0"/>
              <a:t>No need for validation</a:t>
            </a:r>
          </a:p>
          <a:p>
            <a:r>
              <a:rPr lang="en-US" b="1" dirty="0"/>
              <a:t>search</a:t>
            </a:r>
          </a:p>
          <a:p>
            <a:pPr lvl="1"/>
            <a:r>
              <a:rPr lang="en-US" dirty="0"/>
              <a:t>Typically just a </a:t>
            </a:r>
            <a:r>
              <a:rPr lang="en-US" dirty="0" err="1"/>
              <a:t>textfield</a:t>
            </a:r>
            <a:endParaRPr lang="en-US" dirty="0"/>
          </a:p>
          <a:p>
            <a:pPr lvl="1"/>
            <a:r>
              <a:rPr lang="en-US" dirty="0"/>
              <a:t>Can be used with </a:t>
            </a:r>
            <a:r>
              <a:rPr lang="en-US" dirty="0" err="1"/>
              <a:t>datalist</a:t>
            </a:r>
            <a:r>
              <a:rPr lang="en-US" dirty="0"/>
              <a:t> for common terms</a:t>
            </a:r>
          </a:p>
          <a:p>
            <a:r>
              <a:rPr lang="en-US" b="1" dirty="0"/>
              <a:t>color</a:t>
            </a:r>
            <a:r>
              <a:rPr lang="en-US" dirty="0"/>
              <a:t>: color selector or regular text input</a:t>
            </a:r>
          </a:p>
          <a:p>
            <a:r>
              <a:rPr lang="en-US" b="1" dirty="0"/>
              <a:t>date</a:t>
            </a:r>
          </a:p>
          <a:p>
            <a:pPr lvl="1"/>
            <a:r>
              <a:rPr lang="en-US" dirty="0"/>
              <a:t>When in auto-focus generates date picker</a:t>
            </a:r>
          </a:p>
          <a:p>
            <a:pPr lvl="1"/>
            <a:r>
              <a:rPr lang="en-US" dirty="0"/>
              <a:t>Fallback is regular text input</a:t>
            </a:r>
          </a:p>
          <a:p>
            <a:pPr marL="274320" lvl="1" indent="0">
              <a:buNone/>
            </a:pPr>
            <a:endParaRPr lang="en-US" dirty="0"/>
          </a:p>
        </p:txBody>
      </p:sp>
    </p:spTree>
    <p:extLst>
      <p:ext uri="{BB962C8B-B14F-4D97-AF65-F5344CB8AC3E}">
        <p14:creationId xmlns:p14="http://schemas.microsoft.com/office/powerpoint/2010/main" val="363108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a:t>
            </a:r>
          </a:p>
        </p:txBody>
      </p:sp>
      <p:sp>
        <p:nvSpPr>
          <p:cNvPr id="3" name="Content Placeholder 2"/>
          <p:cNvSpPr>
            <a:spLocks noGrp="1"/>
          </p:cNvSpPr>
          <p:nvPr>
            <p:ph idx="1"/>
          </p:nvPr>
        </p:nvSpPr>
        <p:spPr>
          <a:xfrm>
            <a:off x="548640" y="1600201"/>
            <a:ext cx="9662160" cy="4915015"/>
          </a:xfrm>
        </p:spPr>
        <p:txBody>
          <a:bodyPr>
            <a:normAutofit fontScale="77500" lnSpcReduction="20000"/>
          </a:bodyPr>
          <a:lstStyle/>
          <a:p>
            <a:r>
              <a:rPr lang="en-US" dirty="0"/>
              <a:t>Marks any input/</a:t>
            </a:r>
            <a:r>
              <a:rPr lang="en-US" dirty="0" err="1"/>
              <a:t>textarea</a:t>
            </a:r>
            <a:r>
              <a:rPr lang="en-US" dirty="0"/>
              <a:t> as being required to have a value before the form can be submitted.</a:t>
            </a:r>
          </a:p>
          <a:p>
            <a:pPr lvl="0"/>
            <a:r>
              <a:rPr lang="en-US" dirty="0"/>
              <a:t>Any field using the required attribute must also have a name attribute. </a:t>
            </a:r>
          </a:p>
          <a:p>
            <a:pPr lvl="0"/>
            <a:r>
              <a:rPr lang="en-US" dirty="0"/>
              <a:t>The first required field which has no value when a form is submitted will be forced into focus upon form submission (like a "hint" to fill it out).</a:t>
            </a:r>
          </a:p>
          <a:p>
            <a:r>
              <a:rPr lang="en-US" b="1" dirty="0"/>
              <a:t>Sometimes not as user friendly as JavaScript solutions</a:t>
            </a:r>
          </a:p>
          <a:p>
            <a:pPr marL="0" indent="0">
              <a:buNone/>
            </a:pPr>
            <a:endParaRPr lang="en-US" b="1" dirty="0"/>
          </a:p>
          <a:p>
            <a:pPr marL="0" indent="0">
              <a:buNone/>
            </a:pPr>
            <a:r>
              <a:rPr lang="en-US" dirty="0"/>
              <a:t>	</a:t>
            </a:r>
            <a:r>
              <a:rPr lang="en-US" b="1" dirty="0">
                <a:solidFill>
                  <a:srgbClr val="000090"/>
                </a:solidFill>
              </a:rPr>
              <a:t>&lt;input type=text required name=foo&gt;</a:t>
            </a:r>
          </a:p>
        </p:txBody>
      </p:sp>
    </p:spTree>
    <p:extLst>
      <p:ext uri="{BB962C8B-B14F-4D97-AF65-F5344CB8AC3E}">
        <p14:creationId xmlns:p14="http://schemas.microsoft.com/office/powerpoint/2010/main" val="235401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a:t>
            </a:r>
          </a:p>
        </p:txBody>
      </p:sp>
      <p:sp>
        <p:nvSpPr>
          <p:cNvPr id="3" name="Content Placeholder 2"/>
          <p:cNvSpPr>
            <a:spLocks noGrp="1"/>
          </p:cNvSpPr>
          <p:nvPr>
            <p:ph idx="1"/>
          </p:nvPr>
        </p:nvSpPr>
        <p:spPr/>
        <p:txBody>
          <a:bodyPr>
            <a:normAutofit fontScale="77500" lnSpcReduction="20000"/>
          </a:bodyPr>
          <a:lstStyle/>
          <a:p>
            <a:r>
              <a:rPr lang="en-US" dirty="0"/>
              <a:t>Using the pattern attribute, you can declare your own requirements for validation using Regular Expressions (</a:t>
            </a:r>
            <a:r>
              <a:rPr lang="en-US" dirty="0" err="1"/>
              <a:t>RegEx</a:t>
            </a:r>
            <a:r>
              <a:rPr lang="en-US" dirty="0"/>
              <a:t>).</a:t>
            </a:r>
          </a:p>
          <a:p>
            <a:pPr lvl="0"/>
            <a:endParaRPr lang="en-US" dirty="0"/>
          </a:p>
          <a:p>
            <a:pPr lvl="0"/>
            <a:r>
              <a:rPr lang="en-US" dirty="0"/>
              <a:t>Implies validation. The required attribute only needed if input can't be blank.</a:t>
            </a:r>
          </a:p>
          <a:p>
            <a:pPr marL="0" indent="0">
              <a:buNone/>
            </a:pPr>
            <a:endParaRPr lang="en-US" dirty="0"/>
          </a:p>
          <a:p>
            <a:pPr lvl="0"/>
            <a:r>
              <a:rPr lang="en-US" dirty="0"/>
              <a:t>Like all validated fields, must have a name attribute.</a:t>
            </a:r>
          </a:p>
          <a:p>
            <a:endParaRPr lang="en-US" dirty="0"/>
          </a:p>
          <a:p>
            <a:pPr marL="0" indent="0">
              <a:buNone/>
            </a:pPr>
            <a:r>
              <a:rPr lang="en-US" dirty="0"/>
              <a:t> </a:t>
            </a:r>
            <a:r>
              <a:rPr lang="en-US" b="1" dirty="0">
                <a:solidFill>
                  <a:srgbClr val="000090"/>
                </a:solidFill>
              </a:rPr>
              <a:t> </a:t>
            </a:r>
            <a:r>
              <a:rPr lang="en-US" b="1">
                <a:solidFill>
                  <a:srgbClr val="000090"/>
                </a:solidFill>
              </a:rPr>
              <a:t>	&lt;input </a:t>
            </a:r>
            <a:r>
              <a:rPr lang="en-US" b="1" dirty="0">
                <a:solidFill>
                  <a:srgbClr val="000090"/>
                </a:solidFill>
              </a:rPr>
              <a:t>type=text name=pattern-test  </a:t>
            </a:r>
          </a:p>
          <a:p>
            <a:pPr marL="0" indent="0">
              <a:buNone/>
            </a:pPr>
            <a:r>
              <a:rPr lang="en-US" b="1" dirty="0">
                <a:solidFill>
                  <a:srgbClr val="000090"/>
                </a:solidFill>
              </a:rPr>
              <a:t> 		 pattern="[0-9][A-Z]{3}"&gt;</a:t>
            </a:r>
          </a:p>
          <a:p>
            <a:endParaRPr lang="en-US" dirty="0"/>
          </a:p>
          <a:p>
            <a:endParaRPr lang="en-US" dirty="0"/>
          </a:p>
        </p:txBody>
      </p:sp>
    </p:spTree>
    <p:extLst>
      <p:ext uri="{BB962C8B-B14F-4D97-AF65-F5344CB8AC3E}">
        <p14:creationId xmlns:p14="http://schemas.microsoft.com/office/powerpoint/2010/main" val="43673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a:t>
            </a:r>
          </a:p>
        </p:txBody>
      </p:sp>
      <p:sp>
        <p:nvSpPr>
          <p:cNvPr id="3" name="Content Placeholder 2"/>
          <p:cNvSpPr>
            <a:spLocks noGrp="1"/>
          </p:cNvSpPr>
          <p:nvPr>
            <p:ph idx="1"/>
          </p:nvPr>
        </p:nvSpPr>
        <p:spPr>
          <a:xfrm>
            <a:off x="838199" y="1192697"/>
            <a:ext cx="11088189" cy="4733318"/>
          </a:xfrm>
        </p:spPr>
        <p:txBody>
          <a:bodyPr>
            <a:normAutofit fontScale="92500" lnSpcReduction="10000"/>
          </a:bodyPr>
          <a:lstStyle/>
          <a:p>
            <a:r>
              <a:rPr lang="en-US" dirty="0"/>
              <a:t>The accept attribute is supposed to limit the file selection dialog to files with certain MIME types.</a:t>
            </a:r>
          </a:p>
          <a:p>
            <a:pPr marL="0" indent="0">
              <a:buNone/>
            </a:pPr>
            <a:endParaRPr lang="en-US" dirty="0"/>
          </a:p>
          <a:p>
            <a:pPr lvl="0"/>
            <a:r>
              <a:rPr lang="en-US" dirty="0"/>
              <a:t>Types: audio/*, video/*, image/*, or other valid MIME types with no parameters.</a:t>
            </a:r>
          </a:p>
          <a:p>
            <a:pPr marL="0" indent="0">
              <a:buNone/>
            </a:pPr>
            <a:endParaRPr lang="en-US" dirty="0"/>
          </a:p>
          <a:p>
            <a:pPr lvl="0"/>
            <a:r>
              <a:rPr lang="en-US" dirty="0"/>
              <a:t>Fallback is that input accepts files of any type.</a:t>
            </a:r>
          </a:p>
          <a:p>
            <a:pPr marL="0" indent="0">
              <a:buNone/>
            </a:pPr>
            <a:endParaRPr lang="en-US" dirty="0"/>
          </a:p>
          <a:p>
            <a:pPr marL="0" indent="0">
              <a:buNone/>
            </a:pPr>
            <a:r>
              <a:rPr lang="en-US" dirty="0"/>
              <a:t>		</a:t>
            </a:r>
            <a:r>
              <a:rPr lang="en-US" b="1" dirty="0">
                <a:solidFill>
                  <a:srgbClr val="000090"/>
                </a:solidFill>
              </a:rPr>
              <a:t>&lt;input type=file accept="image/*"&gt;</a:t>
            </a:r>
          </a:p>
          <a:p>
            <a:pPr marL="0" indent="0">
              <a:buNone/>
            </a:pPr>
            <a:endParaRPr lang="en-US" dirty="0"/>
          </a:p>
        </p:txBody>
      </p:sp>
    </p:spTree>
    <p:extLst>
      <p:ext uri="{BB962C8B-B14F-4D97-AF65-F5344CB8AC3E}">
        <p14:creationId xmlns:p14="http://schemas.microsoft.com/office/powerpoint/2010/main" val="21390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placeholder</a:t>
            </a:r>
          </a:p>
        </p:txBody>
      </p:sp>
      <p:sp>
        <p:nvSpPr>
          <p:cNvPr id="3" name="Content Placeholder 2"/>
          <p:cNvSpPr>
            <a:spLocks noGrp="1"/>
          </p:cNvSpPr>
          <p:nvPr>
            <p:ph idx="1"/>
          </p:nvPr>
        </p:nvSpPr>
        <p:spPr/>
        <p:txBody>
          <a:bodyPr>
            <a:normAutofit fontScale="70000" lnSpcReduction="20000"/>
          </a:bodyPr>
          <a:lstStyle/>
          <a:p>
            <a:r>
              <a:rPr lang="en-US" dirty="0"/>
              <a:t>Places text inside the input in a light gray color. The text remains whenever the input has no value. As soon as the input takes on value (from typing or any other means), the placeholder text is removed.</a:t>
            </a:r>
          </a:p>
          <a:p>
            <a:endParaRPr lang="en-US" dirty="0"/>
          </a:p>
          <a:p>
            <a:pPr lvl="0"/>
            <a:r>
              <a:rPr lang="en-US" dirty="0"/>
              <a:t>Not implemented on </a:t>
            </a:r>
            <a:r>
              <a:rPr lang="en-US" dirty="0" err="1"/>
              <a:t>textarea</a:t>
            </a:r>
            <a:r>
              <a:rPr lang="en-US" dirty="0"/>
              <a:t> for all browsers</a:t>
            </a:r>
          </a:p>
          <a:p>
            <a:pPr lvl="0"/>
            <a:endParaRPr lang="en-US" dirty="0"/>
          </a:p>
          <a:p>
            <a:pPr lvl="0"/>
            <a:r>
              <a:rPr lang="en-US" dirty="0"/>
              <a:t>Placeholders should be treated like a "hint." They are not a replacement for </a:t>
            </a:r>
            <a:r>
              <a:rPr lang="en-US" b="1" dirty="0"/>
              <a:t>labels</a:t>
            </a:r>
            <a:r>
              <a:rPr lang="en-US" dirty="0"/>
              <a:t> (accessibility) or </a:t>
            </a:r>
            <a:r>
              <a:rPr lang="en-US" b="1" dirty="0"/>
              <a:t>titles</a:t>
            </a:r>
            <a:r>
              <a:rPr lang="en-US" dirty="0"/>
              <a:t> (longer advisory text) or </a:t>
            </a:r>
            <a:r>
              <a:rPr lang="en-US" b="1" dirty="0"/>
              <a:t>value</a:t>
            </a:r>
          </a:p>
          <a:p>
            <a:pPr marL="0" indent="0">
              <a:buNone/>
            </a:pPr>
            <a:endParaRPr lang="en-US" dirty="0"/>
          </a:p>
          <a:p>
            <a:pPr marL="0" indent="0">
              <a:buNone/>
            </a:pPr>
            <a:r>
              <a:rPr lang="en-US"/>
              <a:t>	</a:t>
            </a:r>
            <a:r>
              <a:rPr lang="en-US" b="1">
                <a:solidFill>
                  <a:srgbClr val="000090"/>
                </a:solidFill>
              </a:rPr>
              <a:t>&lt;input </a:t>
            </a:r>
            <a:r>
              <a:rPr lang="en-US" b="1" dirty="0">
                <a:solidFill>
                  <a:srgbClr val="000090"/>
                </a:solidFill>
              </a:rPr>
              <a:t>type=text placeholder="(555) 555-5555"&gt;</a:t>
            </a:r>
          </a:p>
          <a:p>
            <a:pPr lvl="0"/>
            <a:endParaRPr lang="en-US" dirty="0"/>
          </a:p>
          <a:p>
            <a:endParaRPr lang="en-US" dirty="0"/>
          </a:p>
        </p:txBody>
      </p:sp>
    </p:spTree>
    <p:extLst>
      <p:ext uri="{BB962C8B-B14F-4D97-AF65-F5344CB8AC3E}">
        <p14:creationId xmlns:p14="http://schemas.microsoft.com/office/powerpoint/2010/main" val="111678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autofocus</a:t>
            </a:r>
          </a:p>
        </p:txBody>
      </p:sp>
      <p:sp>
        <p:nvSpPr>
          <p:cNvPr id="3" name="Content Placeholder 2"/>
          <p:cNvSpPr>
            <a:spLocks noGrp="1"/>
          </p:cNvSpPr>
          <p:nvPr>
            <p:ph idx="1"/>
          </p:nvPr>
        </p:nvSpPr>
        <p:spPr/>
        <p:txBody>
          <a:bodyPr>
            <a:normAutofit/>
          </a:bodyPr>
          <a:lstStyle/>
          <a:p>
            <a:r>
              <a:rPr lang="en-US" dirty="0"/>
              <a:t>The first input in source order that has the autofocus attribute will be focused on page load.</a:t>
            </a:r>
          </a:p>
          <a:p>
            <a:pPr lvl="0"/>
            <a:r>
              <a:rPr lang="en-US" dirty="0"/>
              <a:t>In browsers without autofocus support, no fields will be focused on page load.</a:t>
            </a:r>
          </a:p>
          <a:p>
            <a:pPr lvl="0"/>
            <a:endParaRPr lang="en-US" dirty="0"/>
          </a:p>
          <a:p>
            <a:pPr marL="0" indent="0">
              <a:buNone/>
            </a:pPr>
            <a:r>
              <a:rPr lang="en-US" dirty="0"/>
              <a:t>	</a:t>
            </a:r>
            <a:r>
              <a:rPr lang="en-US" b="1" dirty="0">
                <a:solidFill>
                  <a:srgbClr val="000090"/>
                </a:solidFill>
              </a:rPr>
              <a:t>&lt;input autofocus type=text&gt;</a:t>
            </a:r>
          </a:p>
          <a:p>
            <a:pPr lvl="0"/>
            <a:endParaRPr lang="en-US" b="1" dirty="0"/>
          </a:p>
          <a:p>
            <a:endParaRPr lang="en-US" dirty="0"/>
          </a:p>
        </p:txBody>
      </p:sp>
    </p:spTree>
    <p:extLst>
      <p:ext uri="{BB962C8B-B14F-4D97-AF65-F5344CB8AC3E}">
        <p14:creationId xmlns:p14="http://schemas.microsoft.com/office/powerpoint/2010/main" val="4139375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form basics?</a:t>
            </a:r>
          </a:p>
        </p:txBody>
      </p:sp>
      <p:sp>
        <p:nvSpPr>
          <p:cNvPr id="3" name="Content Placeholder 2"/>
          <p:cNvSpPr>
            <a:spLocks noGrp="1"/>
          </p:cNvSpPr>
          <p:nvPr>
            <p:ph idx="1"/>
          </p:nvPr>
        </p:nvSpPr>
        <p:spPr/>
        <p:txBody>
          <a:bodyPr>
            <a:normAutofit fontScale="92500" lnSpcReduction="10000"/>
          </a:bodyPr>
          <a:lstStyle/>
          <a:p>
            <a:r>
              <a:rPr lang="en-US" dirty="0"/>
              <a:t>Forms are used to pass data to a server</a:t>
            </a:r>
          </a:p>
          <a:p>
            <a:endParaRPr lang="en-US" dirty="0"/>
          </a:p>
          <a:p>
            <a:r>
              <a:rPr lang="en-US" dirty="0"/>
              <a:t>Different input elements can be used</a:t>
            </a:r>
          </a:p>
          <a:p>
            <a:endParaRPr lang="en-US" dirty="0"/>
          </a:p>
          <a:p>
            <a:r>
              <a:rPr lang="en-US" dirty="0"/>
              <a:t>Rely on </a:t>
            </a:r>
            <a:r>
              <a:rPr lang="en-US" b="1" dirty="0"/>
              <a:t>action</a:t>
            </a:r>
            <a:r>
              <a:rPr lang="en-US" dirty="0"/>
              <a:t> and </a:t>
            </a:r>
            <a:r>
              <a:rPr lang="en-US" b="1" dirty="0"/>
              <a:t>method</a:t>
            </a:r>
            <a:r>
              <a:rPr lang="en-US" dirty="0"/>
              <a:t> attributes to identify where to send the form data and how to process it.</a:t>
            </a:r>
          </a:p>
          <a:p>
            <a:endParaRPr lang="en-US" dirty="0"/>
          </a:p>
          <a:p>
            <a:r>
              <a:rPr lang="en-US" dirty="0"/>
              <a:t>Forms must have server with them.</a:t>
            </a:r>
          </a:p>
          <a:p>
            <a:endParaRPr lang="en-US" dirty="0"/>
          </a:p>
        </p:txBody>
      </p:sp>
    </p:spTree>
    <p:extLst>
      <p:ext uri="{BB962C8B-B14F-4D97-AF65-F5344CB8AC3E}">
        <p14:creationId xmlns:p14="http://schemas.microsoft.com/office/powerpoint/2010/main" val="3898613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autocomplete</a:t>
            </a:r>
          </a:p>
        </p:txBody>
      </p:sp>
      <p:sp>
        <p:nvSpPr>
          <p:cNvPr id="3" name="Content Placeholder 2"/>
          <p:cNvSpPr>
            <a:spLocks noGrp="1"/>
          </p:cNvSpPr>
          <p:nvPr>
            <p:ph idx="1"/>
          </p:nvPr>
        </p:nvSpPr>
        <p:spPr>
          <a:xfrm>
            <a:off x="653144" y="1240971"/>
            <a:ext cx="10345782" cy="5090199"/>
          </a:xfrm>
        </p:spPr>
        <p:txBody>
          <a:bodyPr>
            <a:normAutofit fontScale="77500" lnSpcReduction="20000"/>
          </a:bodyPr>
          <a:lstStyle/>
          <a:p>
            <a:r>
              <a:rPr lang="en-US" dirty="0"/>
              <a:t>Can prevent a specific field from being auto-filled. </a:t>
            </a:r>
          </a:p>
          <a:p>
            <a:endParaRPr lang="en-US" dirty="0"/>
          </a:p>
          <a:p>
            <a:pPr lvl="0"/>
            <a:r>
              <a:rPr lang="en-US" dirty="0"/>
              <a:t>No visual difference between supported and unsupported browsers.</a:t>
            </a:r>
          </a:p>
          <a:p>
            <a:pPr lvl="0"/>
            <a:endParaRPr lang="en-US" dirty="0"/>
          </a:p>
          <a:p>
            <a:pPr lvl="0"/>
            <a:r>
              <a:rPr lang="en-US" dirty="0"/>
              <a:t>Values are "on" and "off”</a:t>
            </a:r>
          </a:p>
          <a:p>
            <a:pPr lvl="0"/>
            <a:endParaRPr lang="en-US" dirty="0"/>
          </a:p>
          <a:p>
            <a:pPr lvl="0"/>
            <a:r>
              <a:rPr lang="en-US" dirty="0"/>
              <a:t>Possibly useful for extra security on password fields</a:t>
            </a:r>
          </a:p>
          <a:p>
            <a:pPr marL="0" indent="0">
              <a:buNone/>
            </a:pPr>
            <a:r>
              <a:rPr lang="en-US" dirty="0"/>
              <a:t>	</a:t>
            </a:r>
            <a:r>
              <a:rPr lang="en-US" sz="3000" b="1" dirty="0">
                <a:solidFill>
                  <a:srgbClr val="000090"/>
                </a:solidFill>
              </a:rPr>
              <a:t>&lt;form autocomplete=off&gt;</a:t>
            </a:r>
          </a:p>
          <a:p>
            <a:pPr marL="0" indent="0">
              <a:buNone/>
            </a:pPr>
            <a:r>
              <a:rPr lang="en-US" sz="3000" b="1" dirty="0">
                <a:solidFill>
                  <a:srgbClr val="000090"/>
                </a:solidFill>
              </a:rPr>
              <a:t>			</a:t>
            </a:r>
            <a:r>
              <a:rPr lang="en-US" sz="3000" b="1" dirty="0" err="1"/>
              <a:t>vs</a:t>
            </a:r>
            <a:endParaRPr lang="en-US" sz="3000" b="1" dirty="0"/>
          </a:p>
          <a:p>
            <a:pPr marL="0" indent="0">
              <a:buNone/>
            </a:pPr>
            <a:r>
              <a:rPr lang="en-US" sz="3000" b="1" dirty="0">
                <a:solidFill>
                  <a:srgbClr val="000090"/>
                </a:solidFill>
              </a:rPr>
              <a:t>	&lt;input type=text name=name 		autocomplete=off&gt;</a:t>
            </a:r>
          </a:p>
          <a:p>
            <a:pPr marL="0" indent="0">
              <a:buNone/>
            </a:pPr>
            <a:endParaRPr lang="en-US" dirty="0"/>
          </a:p>
        </p:txBody>
      </p:sp>
    </p:spTree>
    <p:extLst>
      <p:ext uri="{BB962C8B-B14F-4D97-AF65-F5344CB8AC3E}">
        <p14:creationId xmlns:p14="http://schemas.microsoft.com/office/powerpoint/2010/main" val="396353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novalidate</a:t>
            </a:r>
            <a:endParaRPr lang="en-US" dirty="0"/>
          </a:p>
        </p:txBody>
      </p:sp>
      <p:sp>
        <p:nvSpPr>
          <p:cNvPr id="3" name="Content Placeholder 2"/>
          <p:cNvSpPr>
            <a:spLocks noGrp="1"/>
          </p:cNvSpPr>
          <p:nvPr>
            <p:ph idx="1"/>
          </p:nvPr>
        </p:nvSpPr>
        <p:spPr>
          <a:xfrm>
            <a:off x="352697" y="1192697"/>
            <a:ext cx="11839303" cy="4829280"/>
          </a:xfrm>
        </p:spPr>
        <p:txBody>
          <a:bodyPr>
            <a:normAutofit fontScale="85000" lnSpcReduction="10000"/>
          </a:bodyPr>
          <a:lstStyle/>
          <a:p>
            <a:r>
              <a:rPr lang="en-US" dirty="0"/>
              <a:t>Used to turn off validation for a form, despite the attributes of the inputs it contains (i.e. will override inputs with the required attribute, or that would otherwise fail validation).</a:t>
            </a:r>
          </a:p>
          <a:p>
            <a:endParaRPr lang="en-US" dirty="0"/>
          </a:p>
          <a:p>
            <a:r>
              <a:rPr lang="en-US" dirty="0"/>
              <a:t>Forms naturally validate, no special attributes needed. This special attribute is needed to turn that off.</a:t>
            </a:r>
          </a:p>
          <a:p>
            <a:pPr marL="0" indent="0">
              <a:buNone/>
            </a:pPr>
            <a:r>
              <a:rPr lang="en-US" b="1" dirty="0">
                <a:solidFill>
                  <a:srgbClr val="000090"/>
                </a:solidFill>
              </a:rPr>
              <a:t>&lt;form </a:t>
            </a:r>
            <a:r>
              <a:rPr lang="en-US" b="1" dirty="0" err="1">
                <a:solidFill>
                  <a:srgbClr val="000090"/>
                </a:solidFill>
              </a:rPr>
              <a:t>novalidate</a:t>
            </a:r>
            <a:r>
              <a:rPr lang="en-US" b="1" dirty="0">
                <a:solidFill>
                  <a:srgbClr val="000090"/>
                </a:solidFill>
              </a:rPr>
              <a:t>&gt;</a:t>
            </a:r>
          </a:p>
          <a:p>
            <a:pPr marL="0" indent="0">
              <a:buNone/>
            </a:pPr>
            <a:r>
              <a:rPr lang="en-US" b="1" dirty="0">
                <a:solidFill>
                  <a:srgbClr val="000090"/>
                </a:solidFill>
              </a:rPr>
              <a:t>  		&lt;input type=number name=</a:t>
            </a:r>
            <a:r>
              <a:rPr lang="en-US" b="1" dirty="0" err="1">
                <a:solidFill>
                  <a:srgbClr val="000090"/>
                </a:solidFill>
              </a:rPr>
              <a:t>num</a:t>
            </a:r>
            <a:r>
              <a:rPr lang="en-US" b="1" dirty="0">
                <a:solidFill>
                  <a:srgbClr val="000090"/>
                </a:solidFill>
              </a:rPr>
              <a:t> step=5&gt;</a:t>
            </a:r>
          </a:p>
          <a:p>
            <a:pPr marL="0" indent="0">
              <a:buNone/>
            </a:pPr>
            <a:r>
              <a:rPr lang="en-US" b="1" dirty="0">
                <a:solidFill>
                  <a:srgbClr val="000090"/>
                </a:solidFill>
              </a:rPr>
              <a:t>&lt;/form&gt;</a:t>
            </a:r>
          </a:p>
          <a:p>
            <a:endParaRPr lang="en-US" dirty="0"/>
          </a:p>
          <a:p>
            <a:endParaRPr lang="en-US" dirty="0"/>
          </a:p>
        </p:txBody>
      </p:sp>
    </p:spTree>
    <p:extLst>
      <p:ext uri="{BB962C8B-B14F-4D97-AF65-F5344CB8AC3E}">
        <p14:creationId xmlns:p14="http://schemas.microsoft.com/office/powerpoint/2010/main" val="343360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32DD-4F4C-7D44-AA87-2431BE967CA5}"/>
              </a:ext>
            </a:extLst>
          </p:cNvPr>
          <p:cNvSpPr>
            <a:spLocks noGrp="1"/>
          </p:cNvSpPr>
          <p:nvPr>
            <p:ph type="title"/>
          </p:nvPr>
        </p:nvSpPr>
        <p:spPr/>
        <p:txBody>
          <a:bodyPr/>
          <a:lstStyle/>
          <a:p>
            <a:r>
              <a:rPr lang="en-US" dirty="0"/>
              <a:t>Still to come</a:t>
            </a:r>
          </a:p>
        </p:txBody>
      </p:sp>
      <p:sp>
        <p:nvSpPr>
          <p:cNvPr id="3" name="Content Placeholder 2">
            <a:extLst>
              <a:ext uri="{FF2B5EF4-FFF2-40B4-BE49-F238E27FC236}">
                <a16:creationId xmlns:a16="http://schemas.microsoft.com/office/drawing/2014/main" id="{9F0AE6B5-3B35-8E46-9B42-B9C985AEFC8E}"/>
              </a:ext>
            </a:extLst>
          </p:cNvPr>
          <p:cNvSpPr>
            <a:spLocks noGrp="1"/>
          </p:cNvSpPr>
          <p:nvPr>
            <p:ph idx="1"/>
          </p:nvPr>
        </p:nvSpPr>
        <p:spPr/>
        <p:txBody>
          <a:bodyPr/>
          <a:lstStyle/>
          <a:p>
            <a:r>
              <a:rPr lang="en-US" dirty="0"/>
              <a:t>Form validation</a:t>
            </a:r>
          </a:p>
          <a:p>
            <a:endParaRPr lang="en-US" dirty="0"/>
          </a:p>
        </p:txBody>
      </p:sp>
    </p:spTree>
    <p:extLst>
      <p:ext uri="{BB962C8B-B14F-4D97-AF65-F5344CB8AC3E}">
        <p14:creationId xmlns:p14="http://schemas.microsoft.com/office/powerpoint/2010/main" val="250513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029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42" y="347225"/>
            <a:ext cx="2000584" cy="990600"/>
          </a:xfrm>
        </p:spPr>
        <p:txBody>
          <a:bodyPr>
            <a:normAutofit fontScale="90000"/>
          </a:bodyPr>
          <a:lstStyle/>
          <a:p>
            <a:pPr algn="ctr"/>
            <a:r>
              <a:rPr lang="en-US" dirty="0"/>
              <a:t>Form </a:t>
            </a:r>
            <a:br>
              <a:rPr lang="en-US" dirty="0"/>
            </a:br>
            <a:r>
              <a:rPr lang="en-US" dirty="0"/>
              <a:t>Tags</a:t>
            </a:r>
          </a:p>
        </p:txBody>
      </p:sp>
      <p:sp>
        <p:nvSpPr>
          <p:cNvPr id="3" name="Content Placeholder 2"/>
          <p:cNvSpPr>
            <a:spLocks noGrp="1"/>
          </p:cNvSpPr>
          <p:nvPr>
            <p:ph idx="1"/>
          </p:nvPr>
        </p:nvSpPr>
        <p:spPr>
          <a:xfrm>
            <a:off x="0" y="1636321"/>
            <a:ext cx="2899954" cy="4876800"/>
          </a:xfrm>
        </p:spPr>
        <p:txBody>
          <a:bodyPr/>
          <a:lstStyle/>
          <a:p>
            <a:r>
              <a:rPr lang="en-US" dirty="0"/>
              <a:t>&lt;form&gt;</a:t>
            </a:r>
          </a:p>
          <a:p>
            <a:r>
              <a:rPr lang="en-US" dirty="0"/>
              <a:t>&lt;</a:t>
            </a:r>
            <a:r>
              <a:rPr lang="en-US" dirty="0" err="1"/>
              <a:t>fieldset</a:t>
            </a:r>
            <a:r>
              <a:rPr lang="en-US" dirty="0"/>
              <a:t>&gt;</a:t>
            </a:r>
          </a:p>
          <a:p>
            <a:r>
              <a:rPr lang="en-US" dirty="0"/>
              <a:t>&lt;legend&gt;</a:t>
            </a:r>
          </a:p>
          <a:p>
            <a:r>
              <a:rPr lang="en-US" dirty="0"/>
              <a:t>&lt;label&gt;</a:t>
            </a:r>
          </a:p>
          <a:p>
            <a:r>
              <a:rPr lang="en-US" dirty="0"/>
              <a:t>&lt;input&gt;</a:t>
            </a:r>
          </a:p>
          <a:p>
            <a:endParaRPr lang="en-US" dirty="0"/>
          </a:p>
        </p:txBody>
      </p:sp>
      <p:sp>
        <p:nvSpPr>
          <p:cNvPr id="4" name="TextBox 3"/>
          <p:cNvSpPr txBox="1"/>
          <p:nvPr/>
        </p:nvSpPr>
        <p:spPr>
          <a:xfrm>
            <a:off x="3134900" y="347225"/>
            <a:ext cx="8765364" cy="5778313"/>
          </a:xfrm>
          <a:prstGeom prst="rect">
            <a:avLst/>
          </a:prstGeom>
          <a:noFill/>
          <a:ln>
            <a:solidFill>
              <a:schemeClr val="tx1"/>
            </a:solidFill>
          </a:ln>
        </p:spPr>
        <p:txBody>
          <a:bodyPr wrap="square" rtlCol="0">
            <a:spAutoFit/>
          </a:bodyPr>
          <a:lstStyle/>
          <a:p>
            <a:pPr>
              <a:lnSpc>
                <a:spcPct val="130000"/>
              </a:lnSpc>
            </a:pPr>
            <a:r>
              <a:rPr lang="en-US" sz="2200" dirty="0"/>
              <a:t>&lt;form action="#" method = "post"&gt;</a:t>
            </a:r>
          </a:p>
          <a:p>
            <a:pPr>
              <a:lnSpc>
                <a:spcPct val="130000"/>
              </a:lnSpc>
            </a:pPr>
            <a:r>
              <a:rPr lang="en-US" sz="2200" dirty="0"/>
              <a:t>	&lt;</a:t>
            </a:r>
            <a:r>
              <a:rPr lang="en-US" sz="2200" dirty="0" err="1"/>
              <a:t>fieldset</a:t>
            </a:r>
            <a:r>
              <a:rPr lang="en-US" sz="2200" dirty="0"/>
              <a:t>&gt; </a:t>
            </a:r>
          </a:p>
          <a:p>
            <a:pPr>
              <a:lnSpc>
                <a:spcPct val="130000"/>
              </a:lnSpc>
            </a:pPr>
            <a:r>
              <a:rPr lang="en-US" sz="2200" dirty="0"/>
              <a:t>		&lt;legend&gt;Personal Information:&lt;/legend&gt;</a:t>
            </a:r>
          </a:p>
          <a:p>
            <a:pPr>
              <a:lnSpc>
                <a:spcPct val="130000"/>
              </a:lnSpc>
            </a:pPr>
            <a:r>
              <a:rPr lang="en-US" sz="2200" dirty="0"/>
              <a:t>		&lt;label for="name"&gt;Name&lt;/label&gt;</a:t>
            </a:r>
          </a:p>
          <a:p>
            <a:pPr>
              <a:lnSpc>
                <a:spcPct val="130000"/>
              </a:lnSpc>
            </a:pPr>
            <a:r>
              <a:rPr lang="en-US" sz="2200" dirty="0"/>
              <a:t>		&lt;input type="text" id = "name"&gt;&lt;</a:t>
            </a:r>
            <a:r>
              <a:rPr lang="en-US" sz="2200" dirty="0" err="1"/>
              <a:t>br</a:t>
            </a:r>
            <a:r>
              <a:rPr lang="en-US" sz="2200" dirty="0"/>
              <a:t>/&gt;</a:t>
            </a:r>
          </a:p>
          <a:p>
            <a:pPr>
              <a:lnSpc>
                <a:spcPct val="130000"/>
              </a:lnSpc>
            </a:pPr>
            <a:r>
              <a:rPr lang="en-US" sz="2200" dirty="0"/>
              <a:t>		&lt;label&gt; Email: </a:t>
            </a:r>
          </a:p>
          <a:p>
            <a:pPr>
              <a:lnSpc>
                <a:spcPct val="130000"/>
              </a:lnSpc>
            </a:pPr>
            <a:r>
              <a:rPr lang="en-US" sz="2200" dirty="0"/>
              <a:t>			&lt;input type="email" value = "</a:t>
            </a:r>
            <a:r>
              <a:rPr lang="en-US" sz="2200" dirty="0" err="1"/>
              <a:t>email@umich.edu</a:t>
            </a:r>
            <a:r>
              <a:rPr lang="en-US" sz="2200" dirty="0"/>
              <a:t>"&gt;</a:t>
            </a:r>
          </a:p>
          <a:p>
            <a:pPr>
              <a:lnSpc>
                <a:spcPct val="130000"/>
              </a:lnSpc>
            </a:pPr>
            <a:r>
              <a:rPr lang="en-US" sz="2200" dirty="0"/>
              <a:t>		&lt;/label&gt;&lt;</a:t>
            </a:r>
            <a:r>
              <a:rPr lang="en-US" sz="2200" dirty="0" err="1"/>
              <a:t>br</a:t>
            </a:r>
            <a:r>
              <a:rPr lang="en-US" sz="2200" dirty="0"/>
              <a:t>/&gt;</a:t>
            </a:r>
          </a:p>
          <a:p>
            <a:pPr>
              <a:lnSpc>
                <a:spcPct val="130000"/>
              </a:lnSpc>
            </a:pPr>
            <a:r>
              <a:rPr lang="en-US" sz="2200" dirty="0"/>
              <a:t>		&lt;label for="birth"&gt;Date of birth:&lt;/label&gt;</a:t>
            </a:r>
          </a:p>
          <a:p>
            <a:pPr>
              <a:lnSpc>
                <a:spcPct val="130000"/>
              </a:lnSpc>
            </a:pPr>
            <a:r>
              <a:rPr lang="en-US" sz="2200" dirty="0"/>
              <a:t>		&lt;input type="date" id = "birth"&gt;&lt;</a:t>
            </a:r>
            <a:r>
              <a:rPr lang="en-US" sz="2200" dirty="0" err="1"/>
              <a:t>br</a:t>
            </a:r>
            <a:r>
              <a:rPr lang="en-US" sz="2200" dirty="0"/>
              <a:t>&gt;</a:t>
            </a:r>
          </a:p>
          <a:p>
            <a:pPr>
              <a:lnSpc>
                <a:spcPct val="130000"/>
              </a:lnSpc>
            </a:pPr>
            <a:r>
              <a:rPr lang="en-US" sz="2200" dirty="0"/>
              <a:t>		&lt;input type = "submit" value = "Save!"&gt;</a:t>
            </a:r>
          </a:p>
          <a:p>
            <a:pPr>
              <a:lnSpc>
                <a:spcPct val="130000"/>
              </a:lnSpc>
            </a:pPr>
            <a:r>
              <a:rPr lang="en-US" sz="2200" dirty="0"/>
              <a:t>	&lt;/</a:t>
            </a:r>
            <a:r>
              <a:rPr lang="en-US" sz="2200" dirty="0" err="1"/>
              <a:t>fieldset</a:t>
            </a:r>
            <a:r>
              <a:rPr lang="en-US" sz="2200" dirty="0"/>
              <a:t>&gt;</a:t>
            </a:r>
          </a:p>
          <a:p>
            <a:pPr>
              <a:lnSpc>
                <a:spcPct val="130000"/>
              </a:lnSpc>
            </a:pPr>
            <a:r>
              <a:rPr lang="en-US" sz="2200" dirty="0"/>
              <a:t>&lt;/form&gt; </a:t>
            </a:r>
          </a:p>
        </p:txBody>
      </p:sp>
    </p:spTree>
    <p:extLst>
      <p:ext uri="{BB962C8B-B14F-4D97-AF65-F5344CB8AC3E}">
        <p14:creationId xmlns:p14="http://schemas.microsoft.com/office/powerpoint/2010/main" val="4181102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Types</a:t>
            </a:r>
          </a:p>
        </p:txBody>
      </p:sp>
      <p:sp>
        <p:nvSpPr>
          <p:cNvPr id="3" name="Content Placeholder 2"/>
          <p:cNvSpPr>
            <a:spLocks noGrp="1"/>
          </p:cNvSpPr>
          <p:nvPr>
            <p:ph idx="1"/>
          </p:nvPr>
        </p:nvSpPr>
        <p:spPr/>
        <p:txBody>
          <a:bodyPr>
            <a:normAutofit fontScale="62500" lnSpcReduction="20000"/>
          </a:bodyPr>
          <a:lstStyle/>
          <a:p>
            <a:r>
              <a:rPr lang="en-US" dirty="0"/>
              <a:t>Text Fields: one-line input for text</a:t>
            </a:r>
          </a:p>
          <a:p>
            <a:r>
              <a:rPr lang="en-US" dirty="0"/>
              <a:t>Password: characters masked</a:t>
            </a:r>
          </a:p>
          <a:p>
            <a:r>
              <a:rPr lang="en-US" dirty="0"/>
              <a:t>Radio Buttons: select ONLY ONE from a set of choices</a:t>
            </a:r>
          </a:p>
          <a:p>
            <a:r>
              <a:rPr lang="en-US" dirty="0"/>
              <a:t>Checkboxes: select ZERO or MORE from a set of choices</a:t>
            </a:r>
          </a:p>
          <a:p>
            <a:r>
              <a:rPr lang="en-US" dirty="0" err="1"/>
              <a:t>Textarea</a:t>
            </a:r>
            <a:r>
              <a:rPr lang="en-US" dirty="0"/>
              <a:t>: multi-line input control</a:t>
            </a:r>
          </a:p>
          <a:p>
            <a:r>
              <a:rPr lang="en-US" dirty="0"/>
              <a:t>Email:</a:t>
            </a:r>
          </a:p>
          <a:p>
            <a:r>
              <a:rPr lang="en-US" dirty="0"/>
              <a:t>Drop-down list (with or without pre-selected value)</a:t>
            </a:r>
          </a:p>
          <a:p>
            <a:r>
              <a:rPr lang="en-US" dirty="0"/>
              <a:t>Select:</a:t>
            </a:r>
          </a:p>
          <a:p>
            <a:pPr lvl="1"/>
            <a:r>
              <a:rPr lang="en-US"/>
              <a:t>&lt;optgroup</a:t>
            </a:r>
            <a:r>
              <a:rPr lang="en-US" dirty="0"/>
              <a:t>&gt;</a:t>
            </a:r>
          </a:p>
          <a:p>
            <a:pPr lvl="1"/>
            <a:r>
              <a:rPr lang="en-US"/>
              <a:t>&lt;option</a:t>
            </a:r>
            <a:r>
              <a:rPr lang="en-US" dirty="0"/>
              <a:t>&gt;</a:t>
            </a:r>
          </a:p>
          <a:p>
            <a:r>
              <a:rPr lang="en-US" dirty="0"/>
              <a:t>Submit Button: used to send form data to a server</a:t>
            </a:r>
          </a:p>
          <a:p>
            <a:r>
              <a:rPr lang="en-US" dirty="0"/>
              <a:t>Hidden fields</a:t>
            </a:r>
          </a:p>
          <a:p>
            <a:r>
              <a:rPr lang="en-US" dirty="0"/>
              <a:t>Upload</a:t>
            </a:r>
          </a:p>
          <a:p>
            <a:endParaRPr lang="en-US" dirty="0"/>
          </a:p>
          <a:p>
            <a:endParaRPr lang="en-US" dirty="0"/>
          </a:p>
        </p:txBody>
      </p:sp>
    </p:spTree>
    <p:extLst>
      <p:ext uri="{BB962C8B-B14F-4D97-AF65-F5344CB8AC3E}">
        <p14:creationId xmlns:p14="http://schemas.microsoft.com/office/powerpoint/2010/main" val="271650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elements have attributes</a:t>
            </a:r>
          </a:p>
        </p:txBody>
      </p:sp>
      <p:sp>
        <p:nvSpPr>
          <p:cNvPr id="3" name="Content Placeholder 2"/>
          <p:cNvSpPr>
            <a:spLocks noGrp="1"/>
          </p:cNvSpPr>
          <p:nvPr>
            <p:ph idx="1"/>
          </p:nvPr>
        </p:nvSpPr>
        <p:spPr/>
        <p:txBody>
          <a:bodyPr>
            <a:normAutofit fontScale="70000" lnSpcReduction="20000"/>
          </a:bodyPr>
          <a:lstStyle/>
          <a:p>
            <a:pPr>
              <a:lnSpc>
                <a:spcPct val="150000"/>
              </a:lnSpc>
            </a:pPr>
            <a:r>
              <a:rPr lang="en-US" b="1" dirty="0"/>
              <a:t>type</a:t>
            </a:r>
          </a:p>
          <a:p>
            <a:pPr>
              <a:lnSpc>
                <a:spcPct val="120000"/>
              </a:lnSpc>
            </a:pPr>
            <a:r>
              <a:rPr lang="en-US" b="1" dirty="0"/>
              <a:t>name</a:t>
            </a:r>
          </a:p>
          <a:p>
            <a:pPr lvl="1">
              <a:lnSpc>
                <a:spcPct val="120000"/>
              </a:lnSpc>
            </a:pPr>
            <a:r>
              <a:rPr lang="en-US" dirty="0"/>
              <a:t>Used to pass value to the server</a:t>
            </a:r>
          </a:p>
          <a:p>
            <a:pPr>
              <a:lnSpc>
                <a:spcPct val="110000"/>
              </a:lnSpc>
            </a:pPr>
            <a:r>
              <a:rPr lang="en-US" b="1" dirty="0"/>
              <a:t>id</a:t>
            </a:r>
          </a:p>
          <a:p>
            <a:pPr lvl="1">
              <a:lnSpc>
                <a:spcPct val="110000"/>
              </a:lnSpc>
            </a:pPr>
            <a:r>
              <a:rPr lang="en-US" dirty="0"/>
              <a:t>Used to connect labels and/or JavaScript</a:t>
            </a:r>
          </a:p>
          <a:p>
            <a:pPr>
              <a:lnSpc>
                <a:spcPct val="110000"/>
              </a:lnSpc>
            </a:pPr>
            <a:r>
              <a:rPr lang="en-US" b="1" dirty="0"/>
              <a:t>value</a:t>
            </a:r>
            <a:r>
              <a:rPr lang="en-US" dirty="0"/>
              <a:t> attribute does different things depending upon the type.</a:t>
            </a:r>
          </a:p>
          <a:p>
            <a:pPr lvl="1">
              <a:lnSpc>
                <a:spcPct val="110000"/>
              </a:lnSpc>
            </a:pPr>
            <a:r>
              <a:rPr lang="en-US" i="1" dirty="0"/>
              <a:t>Button</a:t>
            </a:r>
            <a:r>
              <a:rPr lang="en-US" b="1" dirty="0"/>
              <a:t>: </a:t>
            </a:r>
            <a:r>
              <a:rPr lang="en-US" dirty="0"/>
              <a:t>text inside the button</a:t>
            </a:r>
          </a:p>
          <a:p>
            <a:pPr lvl="1">
              <a:lnSpc>
                <a:spcPct val="110000"/>
              </a:lnSpc>
            </a:pPr>
            <a:r>
              <a:rPr lang="en-US" i="1" dirty="0"/>
              <a:t>Text field</a:t>
            </a:r>
            <a:r>
              <a:rPr lang="en-US" b="1" dirty="0"/>
              <a:t>:</a:t>
            </a:r>
            <a:r>
              <a:rPr lang="en-US" dirty="0"/>
              <a:t> populates the field with default value</a:t>
            </a:r>
          </a:p>
          <a:p>
            <a:pPr>
              <a:lnSpc>
                <a:spcPct val="150000"/>
              </a:lnSpc>
            </a:pPr>
            <a:r>
              <a:rPr lang="en-US" b="1" dirty="0"/>
              <a:t>class</a:t>
            </a:r>
          </a:p>
          <a:p>
            <a:pPr lvl="1">
              <a:lnSpc>
                <a:spcPct val="150000"/>
              </a:lnSpc>
            </a:pPr>
            <a:r>
              <a:rPr lang="en-US" dirty="0"/>
              <a:t>Used for styling</a:t>
            </a:r>
          </a:p>
          <a:p>
            <a:endParaRPr lang="en-US" dirty="0"/>
          </a:p>
        </p:txBody>
      </p:sp>
    </p:spTree>
    <p:extLst>
      <p:ext uri="{BB962C8B-B14F-4D97-AF65-F5344CB8AC3E}">
        <p14:creationId xmlns:p14="http://schemas.microsoft.com/office/powerpoint/2010/main" val="295911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Make a form</a:t>
            </a:r>
          </a:p>
        </p:txBody>
      </p:sp>
      <p:sp>
        <p:nvSpPr>
          <p:cNvPr id="3" name="Content Placeholder 2"/>
          <p:cNvSpPr>
            <a:spLocks noGrp="1"/>
          </p:cNvSpPr>
          <p:nvPr>
            <p:ph idx="1"/>
          </p:nvPr>
        </p:nvSpPr>
        <p:spPr/>
        <p:txBody>
          <a:bodyPr/>
          <a:lstStyle/>
          <a:p>
            <a:r>
              <a:rPr lang="en-US" dirty="0"/>
              <a:t>Use the code from Canvas to make a form.</a:t>
            </a:r>
          </a:p>
        </p:txBody>
      </p:sp>
    </p:spTree>
    <p:extLst>
      <p:ext uri="{BB962C8B-B14F-4D97-AF65-F5344CB8AC3E}">
        <p14:creationId xmlns:p14="http://schemas.microsoft.com/office/powerpoint/2010/main" val="3860923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augment this form?</a:t>
            </a:r>
          </a:p>
        </p:txBody>
      </p:sp>
      <p:sp>
        <p:nvSpPr>
          <p:cNvPr id="3" name="Content Placeholder 2"/>
          <p:cNvSpPr>
            <a:spLocks noGrp="1"/>
          </p:cNvSpPr>
          <p:nvPr>
            <p:ph idx="1"/>
          </p:nvPr>
        </p:nvSpPr>
        <p:spPr/>
        <p:txBody>
          <a:bodyPr/>
          <a:lstStyle/>
          <a:p>
            <a:r>
              <a:rPr lang="en-US" dirty="0"/>
              <a:t>Better tags, better attributes, and better styling!!</a:t>
            </a:r>
          </a:p>
          <a:p>
            <a:endParaRPr lang="en-US" dirty="0"/>
          </a:p>
          <a:p>
            <a:r>
              <a:rPr lang="en-US" dirty="0"/>
              <a:t>Include JavaScript!! (Coming soon….)</a:t>
            </a:r>
          </a:p>
        </p:txBody>
      </p:sp>
    </p:spTree>
    <p:extLst>
      <p:ext uri="{BB962C8B-B14F-4D97-AF65-F5344CB8AC3E}">
        <p14:creationId xmlns:p14="http://schemas.microsoft.com/office/powerpoint/2010/main" val="134211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 to the Request/Response Cycle</a:t>
            </a:r>
          </a:p>
        </p:txBody>
      </p:sp>
      <p:sp>
        <p:nvSpPr>
          <p:cNvPr id="3" name="Content Placeholder 2"/>
          <p:cNvSpPr>
            <a:spLocks noGrp="1"/>
          </p:cNvSpPr>
          <p:nvPr>
            <p:ph idx="1"/>
          </p:nvPr>
        </p:nvSpPr>
        <p:spPr/>
        <p:txBody>
          <a:bodyPr/>
          <a:lstStyle/>
          <a:p>
            <a:r>
              <a:rPr lang="en-US" dirty="0"/>
              <a:t>Two parts:</a:t>
            </a:r>
          </a:p>
          <a:p>
            <a:pPr lvl="1"/>
            <a:r>
              <a:rPr lang="en-US" dirty="0"/>
              <a:t>Front end</a:t>
            </a:r>
          </a:p>
          <a:p>
            <a:pPr lvl="2"/>
            <a:r>
              <a:rPr lang="en-US" dirty="0"/>
              <a:t>What you are developing... What happens on the browser/client side</a:t>
            </a:r>
          </a:p>
          <a:p>
            <a:pPr lvl="2"/>
            <a:r>
              <a:rPr lang="en-US" dirty="0"/>
              <a:t>HTML, CSS, JavaScript</a:t>
            </a:r>
          </a:p>
          <a:p>
            <a:pPr lvl="2"/>
            <a:endParaRPr lang="en-US" dirty="0"/>
          </a:p>
          <a:p>
            <a:pPr lvl="1"/>
            <a:r>
              <a:rPr lang="en-US" dirty="0"/>
              <a:t>Back end</a:t>
            </a:r>
          </a:p>
          <a:p>
            <a:pPr lvl="2"/>
            <a:r>
              <a:rPr lang="en-US" dirty="0"/>
              <a:t>What the server is handling</a:t>
            </a:r>
          </a:p>
          <a:p>
            <a:pPr lvl="2"/>
            <a:r>
              <a:rPr lang="en-US" dirty="0"/>
              <a:t>Python, Ruby, PHP, Perl, Java</a:t>
            </a:r>
          </a:p>
          <a:p>
            <a:pPr lvl="1"/>
            <a:endParaRPr lang="en-US" dirty="0"/>
          </a:p>
        </p:txBody>
      </p:sp>
    </p:spTree>
    <p:extLst>
      <p:ext uri="{BB962C8B-B14F-4D97-AF65-F5344CB8AC3E}">
        <p14:creationId xmlns:p14="http://schemas.microsoft.com/office/powerpoint/2010/main" val="322493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 to the Request/Response Cycle</a:t>
            </a:r>
          </a:p>
        </p:txBody>
      </p:sp>
      <p:sp>
        <p:nvSpPr>
          <p:cNvPr id="3" name="Content Placeholder 2"/>
          <p:cNvSpPr>
            <a:spLocks noGrp="1"/>
          </p:cNvSpPr>
          <p:nvPr>
            <p:ph idx="1"/>
          </p:nvPr>
        </p:nvSpPr>
        <p:spPr/>
        <p:txBody>
          <a:bodyPr>
            <a:normAutofit fontScale="92500" lnSpcReduction="10000"/>
          </a:bodyPr>
          <a:lstStyle/>
          <a:p>
            <a:r>
              <a:rPr lang="en-US" dirty="0"/>
              <a:t>Two parts:</a:t>
            </a:r>
          </a:p>
          <a:p>
            <a:pPr lvl="1"/>
            <a:r>
              <a:rPr lang="en-US" dirty="0"/>
              <a:t>Front end</a:t>
            </a:r>
          </a:p>
          <a:p>
            <a:pPr lvl="2"/>
            <a:r>
              <a:rPr lang="en-US" dirty="0"/>
              <a:t>What you are developing... What happens on the browser/client side</a:t>
            </a:r>
          </a:p>
          <a:p>
            <a:pPr lvl="2"/>
            <a:r>
              <a:rPr lang="en-US" dirty="0"/>
              <a:t>HTML, CSS, JavaScript</a:t>
            </a:r>
          </a:p>
          <a:p>
            <a:pPr lvl="2"/>
            <a:endParaRPr lang="en-US" dirty="0"/>
          </a:p>
          <a:p>
            <a:pPr lvl="1"/>
            <a:r>
              <a:rPr lang="en-US" dirty="0"/>
              <a:t>Back end</a:t>
            </a:r>
          </a:p>
          <a:p>
            <a:pPr lvl="2"/>
            <a:r>
              <a:rPr lang="en-US" dirty="0"/>
              <a:t>What the server is handling</a:t>
            </a:r>
          </a:p>
          <a:p>
            <a:pPr lvl="2"/>
            <a:r>
              <a:rPr lang="en-US" dirty="0"/>
              <a:t>Python, Ruby, PHP, Perl, Java</a:t>
            </a:r>
          </a:p>
          <a:p>
            <a:pPr lvl="2"/>
            <a:endParaRPr lang="en-US" dirty="0"/>
          </a:p>
          <a:p>
            <a:pPr lvl="1"/>
            <a:r>
              <a:rPr lang="en-US" b="1" dirty="0">
                <a:solidFill>
                  <a:srgbClr val="FF0000"/>
                </a:solidFill>
              </a:rPr>
              <a:t>Don’t forget the USER</a:t>
            </a:r>
          </a:p>
          <a:p>
            <a:pPr lvl="2"/>
            <a:r>
              <a:rPr lang="en-US" b="1" dirty="0">
                <a:solidFill>
                  <a:srgbClr val="FF0000"/>
                </a:solidFill>
              </a:rPr>
              <a:t>User experience designer</a:t>
            </a:r>
          </a:p>
          <a:p>
            <a:pPr lvl="1"/>
            <a:endParaRPr lang="en-US" dirty="0"/>
          </a:p>
        </p:txBody>
      </p:sp>
    </p:spTree>
    <p:extLst>
      <p:ext uri="{BB962C8B-B14F-4D97-AF65-F5344CB8AC3E}">
        <p14:creationId xmlns:p14="http://schemas.microsoft.com/office/powerpoint/2010/main" val="3885101759"/>
      </p:ext>
    </p:extLst>
  </p:cSld>
  <p:clrMapOvr>
    <a:masterClrMapping/>
  </p:clrMapOvr>
</p:sld>
</file>

<file path=ppt/theme/theme1.xml><?xml version="1.0" encoding="utf-8"?>
<a:theme xmlns:a="http://schemas.openxmlformats.org/drawingml/2006/main" name="verdana-degrees1">
  <a:themeElements>
    <a:clrScheme name="verdana-degrees1">
      <a:dk1>
        <a:srgbClr val="000000"/>
      </a:dk1>
      <a:lt1>
        <a:srgbClr val="FFFFFF"/>
      </a:lt1>
      <a:dk2>
        <a:srgbClr val="44546A"/>
      </a:dk2>
      <a:lt2>
        <a:srgbClr val="E7E6E6"/>
      </a:lt2>
      <a:accent1>
        <a:srgbClr val="1769A5"/>
      </a:accent1>
      <a:accent2>
        <a:srgbClr val="DF6429"/>
      </a:accent2>
      <a:accent3>
        <a:srgbClr val="A5A5A5"/>
      </a:accent3>
      <a:accent4>
        <a:srgbClr val="FFC000"/>
      </a:accent4>
      <a:accent5>
        <a:srgbClr val="00AA9F"/>
      </a:accent5>
      <a:accent6>
        <a:srgbClr val="A9A525"/>
      </a:accent6>
      <a:hlink>
        <a:srgbClr val="0563DD"/>
      </a:hlink>
      <a:folHlink>
        <a:srgbClr val="954F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MOOC" id="{B21FFC68-8400-F04E-896D-9DBD1848A2FD}" vid="{AA148F02-BF55-F34C-A36D-8228338D3FFC}"/>
    </a:ext>
  </a:extLst>
</a:theme>
</file>

<file path=docProps/app.xml><?xml version="1.0" encoding="utf-8"?>
<Properties xmlns="http://schemas.openxmlformats.org/officeDocument/2006/extended-properties" xmlns:vt="http://schemas.openxmlformats.org/officeDocument/2006/docPropsVTypes">
  <Template>verdana-degrees1</Template>
  <TotalTime>6</TotalTime>
  <Words>1214</Words>
  <Application>Microsoft Macintosh PowerPoint</Application>
  <PresentationFormat>Widescreen</PresentationFormat>
  <Paragraphs>182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Calibri</vt:lpstr>
      <vt:lpstr>Verdana Regular</vt:lpstr>
      <vt:lpstr>Wingdings</vt:lpstr>
      <vt:lpstr>verdana-degrees1</vt:lpstr>
      <vt:lpstr>Forms in HTML5</vt:lpstr>
      <vt:lpstr>What are the form basics?</vt:lpstr>
      <vt:lpstr>Form  Tags</vt:lpstr>
      <vt:lpstr>Input Types</vt:lpstr>
      <vt:lpstr>Form elements have attributes</vt:lpstr>
      <vt:lpstr>STOP:  Make a form</vt:lpstr>
      <vt:lpstr>How can we augment this form?</vt:lpstr>
      <vt:lpstr>Back to the Request/Response Cycle</vt:lpstr>
      <vt:lpstr>Back to the Request/Response Cycle</vt:lpstr>
      <vt:lpstr>HTTP Methods</vt:lpstr>
      <vt:lpstr>Pressing Submit</vt:lpstr>
      <vt:lpstr>Get vs Post</vt:lpstr>
      <vt:lpstr>Form Processing</vt:lpstr>
      <vt:lpstr>More Input Types</vt:lpstr>
      <vt:lpstr>required</vt:lpstr>
      <vt:lpstr>pattern</vt:lpstr>
      <vt:lpstr>accept</vt:lpstr>
      <vt:lpstr>placeholder</vt:lpstr>
      <vt:lpstr>autofocus</vt:lpstr>
      <vt:lpstr>autocomplete</vt:lpstr>
      <vt:lpstr>novalidate</vt:lpstr>
      <vt:lpstr>Still to come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Forms in HTML5</dc:title>
  <dc:creator>Colleen van Lent</dc:creator>
  <cp:lastModifiedBy>Colleen van Lent</cp:lastModifiedBy>
  <cp:revision>2</cp:revision>
  <dcterms:created xsi:type="dcterms:W3CDTF">2019-09-23T00:48:38Z</dcterms:created>
  <dcterms:modified xsi:type="dcterms:W3CDTF">2020-02-11T01:52:12Z</dcterms:modified>
</cp:coreProperties>
</file>